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4150" r:id="rId2"/>
  </p:sldMasterIdLst>
  <p:notesMasterIdLst>
    <p:notesMasterId r:id="rId97"/>
  </p:notesMasterIdLst>
  <p:sldIdLst>
    <p:sldId id="273" r:id="rId3"/>
    <p:sldId id="327" r:id="rId4"/>
    <p:sldId id="274" r:id="rId5"/>
    <p:sldId id="275" r:id="rId6"/>
    <p:sldId id="276" r:id="rId7"/>
    <p:sldId id="277" r:id="rId8"/>
    <p:sldId id="497" r:id="rId9"/>
    <p:sldId id="279" r:id="rId10"/>
    <p:sldId id="280" r:id="rId11"/>
    <p:sldId id="281" r:id="rId12"/>
    <p:sldId id="282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61" r:id="rId36"/>
    <p:sldId id="462" r:id="rId37"/>
    <p:sldId id="287" r:id="rId38"/>
    <p:sldId id="288" r:id="rId39"/>
    <p:sldId id="289" r:id="rId40"/>
    <p:sldId id="290" r:id="rId41"/>
    <p:sldId id="291" r:id="rId42"/>
    <p:sldId id="415" r:id="rId43"/>
    <p:sldId id="416" r:id="rId44"/>
    <p:sldId id="437" r:id="rId45"/>
    <p:sldId id="438" r:id="rId46"/>
    <p:sldId id="295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25" r:id="rId56"/>
    <p:sldId id="426" r:id="rId57"/>
    <p:sldId id="427" r:id="rId58"/>
    <p:sldId id="428" r:id="rId59"/>
    <p:sldId id="464" r:id="rId60"/>
    <p:sldId id="429" r:id="rId61"/>
    <p:sldId id="433" r:id="rId62"/>
    <p:sldId id="463" r:id="rId63"/>
    <p:sldId id="467" r:id="rId64"/>
    <p:sldId id="468" r:id="rId65"/>
    <p:sldId id="469" r:id="rId66"/>
    <p:sldId id="470" r:id="rId67"/>
    <p:sldId id="471" r:id="rId68"/>
    <p:sldId id="472" r:id="rId69"/>
    <p:sldId id="473" r:id="rId70"/>
    <p:sldId id="474" r:id="rId71"/>
    <p:sldId id="475" r:id="rId72"/>
    <p:sldId id="476" r:id="rId73"/>
    <p:sldId id="477" r:id="rId74"/>
    <p:sldId id="478" r:id="rId75"/>
    <p:sldId id="479" r:id="rId76"/>
    <p:sldId id="480" r:id="rId77"/>
    <p:sldId id="481" r:id="rId78"/>
    <p:sldId id="482" r:id="rId79"/>
    <p:sldId id="483" r:id="rId80"/>
    <p:sldId id="484" r:id="rId81"/>
    <p:sldId id="485" r:id="rId82"/>
    <p:sldId id="486" r:id="rId83"/>
    <p:sldId id="487" r:id="rId84"/>
    <p:sldId id="488" r:id="rId85"/>
    <p:sldId id="489" r:id="rId86"/>
    <p:sldId id="490" r:id="rId87"/>
    <p:sldId id="491" r:id="rId88"/>
    <p:sldId id="492" r:id="rId89"/>
    <p:sldId id="493" r:id="rId90"/>
    <p:sldId id="494" r:id="rId91"/>
    <p:sldId id="495" r:id="rId92"/>
    <p:sldId id="496" r:id="rId93"/>
    <p:sldId id="434" r:id="rId94"/>
    <p:sldId id="466" r:id="rId95"/>
    <p:sldId id="338" r:id="rId96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29" autoAdjust="0"/>
  </p:normalViewPr>
  <p:slideViewPr>
    <p:cSldViewPr snapToGrid="0">
      <p:cViewPr varScale="1">
        <p:scale>
          <a:sx n="82" d="100"/>
          <a:sy n="82" d="100"/>
        </p:scale>
        <p:origin x="1162" y="48"/>
      </p:cViewPr>
      <p:guideLst>
        <p:guide orient="horz" pos="2160"/>
        <p:guide pos="3840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016392356538"/>
          <c:y val="5.0505442405529274E-2"/>
          <c:w val="0.87107866724992811"/>
          <c:h val="0.93376475892559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6.5441788008026901E-3"/>
                  <c:y val="1.50448550714511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94-4750-9D71-0A4ACB54CE43}"/>
                </c:ext>
              </c:extLst>
            </c:dLbl>
            <c:dLbl>
              <c:idx val="1"/>
              <c:layout>
                <c:manualLayout>
                  <c:x val="-3.8471420389745853E-3"/>
                  <c:y val="1.09453067480827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6474164.4000000004</c:v>
                </c:pt>
                <c:pt idx="1">
                  <c:v>6225773.1000000006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94-4750-9D71-0A4ACB54CE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8940035162324921E-4"/>
                  <c:y val="1.50761938339798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94-4750-9D71-0A4ACB54CE43}"/>
                </c:ext>
              </c:extLst>
            </c:dLbl>
            <c:dLbl>
              <c:idx val="1"/>
              <c:layout>
                <c:manualLayout>
                  <c:x val="8.0768319782910727E-3"/>
                  <c:y val="-1.22131419438497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6656231.6000000006</c:v>
                </c:pt>
                <c:pt idx="1">
                  <c:v>6254598.6000000006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94-4750-9D71-0A4ACB54CE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7645978099746318E-2"/>
                  <c:y val="1.21929154215096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94-4750-9D71-0A4ACB54CE43}"/>
                </c:ext>
              </c:extLst>
            </c:dLbl>
            <c:dLbl>
              <c:idx val="1"/>
              <c:layout>
                <c:manualLayout>
                  <c:x val="1.6629635066789595E-2"/>
                  <c:y val="2.20413930263381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DE-4572-B25C-702EC7B6BC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#\ ##0.0</c:formatCode>
                <c:ptCount val="2"/>
                <c:pt idx="0">
                  <c:v>-147714.79999999999</c:v>
                </c:pt>
                <c:pt idx="1">
                  <c:v>-28825.5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94-4750-9D71-0A4ACB54CE4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мун.долг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538461189023002E-3"/>
                  <c:y val="1.10453360949278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94-4750-9D71-0A4ACB54CE43}"/>
                </c:ext>
              </c:extLst>
            </c:dLbl>
            <c:dLbl>
              <c:idx val="1"/>
              <c:layout>
                <c:manualLayout>
                  <c:x val="-1.5432464705255489E-3"/>
                  <c:y val="7.17201394601794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Лист1!$E$2:$E$3</c:f>
              <c:numCache>
                <c:formatCode>#\ ##0.0</c:formatCode>
                <c:ptCount val="2"/>
                <c:pt idx="0">
                  <c:v>530244.19999999925</c:v>
                </c:pt>
                <c:pt idx="1">
                  <c:v>418547.5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B94-4750-9D71-0A4ACB54C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9571712"/>
        <c:axId val="89573248"/>
      </c:barChart>
      <c:catAx>
        <c:axId val="895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9573248"/>
        <c:crosses val="autoZero"/>
        <c:auto val="1"/>
        <c:lblAlgn val="ctr"/>
        <c:lblOffset val="100"/>
        <c:noMultiLvlLbl val="0"/>
      </c:catAx>
      <c:valAx>
        <c:axId val="8957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957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1503280048675"/>
          <c:y val="4.2959812258691284E-2"/>
          <c:w val="0.67931339636756993"/>
          <c:h val="0.86352520218162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0991205996663744E-3"/>
                  <c:y val="1.037100469015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F9-4315-810E-3BEE3CF39758}"/>
                </c:ext>
              </c:extLst>
            </c:dLbl>
            <c:dLbl>
              <c:idx val="1"/>
              <c:layout>
                <c:manualLayout>
                  <c:x val="0"/>
                  <c:y val="8.0139581696624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F9-4315-810E-3BEE3CF39758}"/>
                </c:ext>
              </c:extLst>
            </c:dLbl>
            <c:dLbl>
              <c:idx val="2"/>
              <c:layout>
                <c:manualLayout>
                  <c:x val="-1.0991205996663544E-3"/>
                  <c:y val="-3.77127443278233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F9-4315-810E-3BEE3CF3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1201639.5</c:v>
                </c:pt>
                <c:pt idx="1">
                  <c:v>1213426</c:v>
                </c:pt>
                <c:pt idx="2">
                  <c:v>1474389.4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F9-4315-810E-3BEE3CF397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1982411993327041E-3"/>
                  <c:y val="1.5085097731129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F9-4315-810E-3BEE3CF39758}"/>
                </c:ext>
              </c:extLst>
            </c:dLbl>
            <c:dLbl>
              <c:idx val="1"/>
              <c:layout>
                <c:manualLayout>
                  <c:x val="-1.0991205996663544E-3"/>
                  <c:y val="1.27280512106404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F9-4315-810E-3BEE3CF39758}"/>
                </c:ext>
              </c:extLst>
            </c:dLbl>
            <c:dLbl>
              <c:idx val="2"/>
              <c:layout>
                <c:manualLayout>
                  <c:x val="0"/>
                  <c:y val="1.037100469015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F9-4315-810E-3BEE3CF3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223290.6</c:v>
                </c:pt>
                <c:pt idx="1">
                  <c:v>284456</c:v>
                </c:pt>
                <c:pt idx="2">
                  <c:v>288360.5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F9-4315-810E-3BEE3CF397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1.2728051210640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F9-4315-810E-3BEE3CF39758}"/>
                </c:ext>
              </c:extLst>
            </c:dLbl>
            <c:dLbl>
              <c:idx val="1"/>
              <c:layout>
                <c:manualLayout>
                  <c:x val="0"/>
                  <c:y val="1.037100469015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F9-4315-810E-3BEE3CF39758}"/>
                </c:ext>
              </c:extLst>
            </c:dLbl>
            <c:dLbl>
              <c:idx val="2"/>
              <c:layout>
                <c:manualLayout>
                  <c:x val="-4.3964823986654081E-3"/>
                  <c:y val="-1.41422791229337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F9-4315-810E-3BEE3CF3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1540566.5</c:v>
                </c:pt>
                <c:pt idx="1">
                  <c:v>1865872.1</c:v>
                </c:pt>
                <c:pt idx="2">
                  <c:v>4463023.2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DF9-4315-810E-3BEE3CF39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5357440"/>
        <c:axId val="35358976"/>
      </c:barChart>
      <c:catAx>
        <c:axId val="3535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358976"/>
        <c:crosses val="autoZero"/>
        <c:auto val="1"/>
        <c:lblAlgn val="ctr"/>
        <c:lblOffset val="100"/>
        <c:noMultiLvlLbl val="0"/>
      </c:catAx>
      <c:valAx>
        <c:axId val="35358976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35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33033802248172E-2"/>
          <c:y val="0.13177757098971832"/>
          <c:w val="0.92196701138770731"/>
          <c:h val="0.70319347785003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9.3599892676721457E-3"/>
                  <c:y val="3.6035830973023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CA-41AA-B18F-A45EA8A414A0}"/>
                </c:ext>
              </c:extLst>
            </c:dLbl>
            <c:dLbl>
              <c:idx val="2"/>
              <c:layout>
                <c:manualLayout>
                  <c:x val="-9.02071694103149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52-4AC6-BCC5-D9039B0BE735}"/>
                </c:ext>
              </c:extLst>
            </c:dLbl>
            <c:dLbl>
              <c:idx val="4"/>
              <c:layout>
                <c:manualLayout>
                  <c:x val="-7.5413341136729931E-3"/>
                  <c:y val="-1.394655206125564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52-4AC6-BCC5-D9039B0BE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банковские кредиты</c:v>
                </c:pt>
                <c:pt idx="1">
                  <c:v>Бюджетные кредиты</c:v>
                </c:pt>
                <c:pt idx="2">
                  <c:v>муниципальные гарантии</c:v>
                </c:pt>
                <c:pt idx="3">
                  <c:v>расходы на исполнение мун.гарантий</c:v>
                </c:pt>
                <c:pt idx="4">
                  <c:v>расходы на обслуживание мун.долга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281000</c:v>
                </c:pt>
                <c:pt idx="1">
                  <c:v>0</c:v>
                </c:pt>
                <c:pt idx="2">
                  <c:v>26992.2</c:v>
                </c:pt>
                <c:pt idx="3">
                  <c:v>0</c:v>
                </c:pt>
                <c:pt idx="4">
                  <c:v>14086.6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C1-4BB5-83ED-484DFBA791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6.7734862862814306E-4"/>
                  <c:y val="-7.2071661946049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CA-41AA-B18F-A45EA8A414A0}"/>
                </c:ext>
              </c:extLst>
            </c:dLbl>
            <c:dLbl>
              <c:idx val="1"/>
              <c:layout>
                <c:manualLayout>
                  <c:x val="-1.7721098612432054E-2"/>
                  <c:y val="-3.80364904718591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14-4AAC-9B87-ABF02514342F}"/>
                </c:ext>
              </c:extLst>
            </c:dLbl>
            <c:dLbl>
              <c:idx val="2"/>
              <c:layout>
                <c:manualLayout>
                  <c:x val="0"/>
                  <c:y val="-3.4232841424673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52-4AC6-BCC5-D9039B0BE735}"/>
                </c:ext>
              </c:extLst>
            </c:dLbl>
            <c:dLbl>
              <c:idx val="4"/>
              <c:layout>
                <c:manualLayout>
                  <c:x val="5.0631710321232424E-3"/>
                  <c:y val="7.6072980943718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15-4ECE-B9D0-427F6908F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банковские кредиты</c:v>
                </c:pt>
                <c:pt idx="1">
                  <c:v>Бюджетные кредиты</c:v>
                </c:pt>
                <c:pt idx="2">
                  <c:v>муниципальные гарантии</c:v>
                </c:pt>
                <c:pt idx="3">
                  <c:v>расходы на исполнение мун.гарантий</c:v>
                </c:pt>
                <c:pt idx="4">
                  <c:v>расходы на обслуживание мун.долга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30000</c:v>
                </c:pt>
                <c:pt idx="1">
                  <c:v>303500</c:v>
                </c:pt>
                <c:pt idx="2">
                  <c:v>54397.1</c:v>
                </c:pt>
                <c:pt idx="3">
                  <c:v>0</c:v>
                </c:pt>
                <c:pt idx="4">
                  <c:v>14157.6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C1-4BB5-83ED-484DFBA791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6.32896379015430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1-49D9-B6E0-878D9ADA9B6F}"/>
                </c:ext>
              </c:extLst>
            </c:dLbl>
            <c:dLbl>
              <c:idx val="1"/>
              <c:layout>
                <c:manualLayout>
                  <c:x val="1.89868913704628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14-4AAC-9B87-ABF02514342F}"/>
                </c:ext>
              </c:extLst>
            </c:dLbl>
            <c:dLbl>
              <c:idx val="2"/>
              <c:layout>
                <c:manualLayout>
                  <c:x val="4.1176138750022694E-3"/>
                  <c:y val="-1.9018245235929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52-4AC6-BCC5-D9039B0BE735}"/>
                </c:ext>
              </c:extLst>
            </c:dLbl>
            <c:dLbl>
              <c:idx val="4"/>
              <c:layout>
                <c:manualLayout>
                  <c:x val="1.2604505145796406E-2"/>
                  <c:y val="7.6072980943718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52-4AC6-BCC5-D9039B0BE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банковские кредиты</c:v>
                </c:pt>
                <c:pt idx="1">
                  <c:v>Бюджетные кредиты</c:v>
                </c:pt>
                <c:pt idx="2">
                  <c:v>муниципальные гарантии</c:v>
                </c:pt>
                <c:pt idx="3">
                  <c:v>расходы на исполнение мун.гарантий</c:v>
                </c:pt>
                <c:pt idx="4">
                  <c:v>расходы на обслуживание мун.долга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90000</c:v>
                </c:pt>
                <c:pt idx="1">
                  <c:v>303500</c:v>
                </c:pt>
                <c:pt idx="2">
                  <c:v>25047.5</c:v>
                </c:pt>
                <c:pt idx="3">
                  <c:v>0</c:v>
                </c:pt>
                <c:pt idx="4">
                  <c:v>2762.6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C1-4BB5-83ED-484DFBA791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7751808"/>
        <c:axId val="37765888"/>
      </c:barChart>
      <c:catAx>
        <c:axId val="3775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765888"/>
        <c:crosses val="autoZero"/>
        <c:auto val="1"/>
        <c:lblAlgn val="ctr"/>
        <c:lblOffset val="100"/>
        <c:noMultiLvlLbl val="0"/>
      </c:catAx>
      <c:valAx>
        <c:axId val="37765888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75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375652336043197E-2"/>
          <c:y val="6.7181648937303412E-2"/>
          <c:w val="0.64647856408274751"/>
          <c:h val="0.891385884455900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 </c:v>
                </c:pt>
              </c:strCache>
            </c:strRef>
          </c:tx>
          <c:explosion val="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344-460C-8B0F-3574E113413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344-460C-8B0F-3574E113413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344-460C-8B0F-3574E113413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344-460C-8B0F-3574E113413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344-460C-8B0F-3574E113413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3344-460C-8B0F-3574E1134139}"/>
              </c:ext>
            </c:extLst>
          </c:dPt>
          <c:dPt>
            <c:idx val="6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3344-460C-8B0F-3574E113413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3344-460C-8B0F-3574E1134139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3344-460C-8B0F-3574E1134139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3344-460C-8B0F-3574E1134139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3344-460C-8B0F-3574E1134139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3344-460C-8B0F-3574E1134139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9-3344-460C-8B0F-3574E113413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6,3%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344-460C-8B0F-3574E11341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0,1%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344-460C-8B0F-3574E11341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0,7%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344-460C-8B0F-3574E11341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2,9%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344-460C-8B0F-3574E113413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10,9%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344-460C-8B0F-3574E113413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0,01%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344-460C-8B0F-3574E1134139}"/>
                </c:ext>
              </c:extLst>
            </c:dLbl>
            <c:dLbl>
              <c:idx val="6"/>
              <c:layout>
                <c:manualLayout>
                  <c:x val="0.15461934560877325"/>
                  <c:y val="-0.2631606974732994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73,0%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344-460C-8B0F-3574E113413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3344-460C-8B0F-3574E113413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0,01%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3344-460C-8B0F-3574E113413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1,7%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3344-460C-8B0F-3574E113413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1,7 %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3344-460C-8B0F-3574E113413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0,1%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3344-460C-8B0F-3574E113413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     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6.3</c:v>
                </c:pt>
                <c:pt idx="1">
                  <c:v>0.1</c:v>
                </c:pt>
                <c:pt idx="2">
                  <c:v>0.7</c:v>
                </c:pt>
                <c:pt idx="3">
                  <c:v>2.9</c:v>
                </c:pt>
                <c:pt idx="4">
                  <c:v>10.9</c:v>
                </c:pt>
                <c:pt idx="5">
                  <c:v>0.01</c:v>
                </c:pt>
                <c:pt idx="6">
                  <c:v>73</c:v>
                </c:pt>
                <c:pt idx="7">
                  <c:v>2.5</c:v>
                </c:pt>
                <c:pt idx="8">
                  <c:v>0.01</c:v>
                </c:pt>
                <c:pt idx="9">
                  <c:v>1.7</c:v>
                </c:pt>
                <c:pt idx="10">
                  <c:v>1.7</c:v>
                </c:pt>
                <c:pt idx="11">
                  <c:v>0.1</c:v>
                </c:pt>
                <c:pt idx="1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344-460C-8B0F-3574E11341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B-7650-4A40-8FED-57A00DEB3B4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D-7650-4A40-8FED-57A00DEB3B4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F-7650-4A40-8FED-57A00DEB3B4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1-7650-4A40-8FED-57A00DEB3B4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3-7650-4A40-8FED-57A00DEB3B4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5-7650-4A40-8FED-57A00DEB3B4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7-7650-4A40-8FED-57A00DEB3B41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9-7650-4A40-8FED-57A00DEB3B41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B-7650-4A40-8FED-57A00DEB3B41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D-7650-4A40-8FED-57A00DEB3B41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F-7650-4A40-8FED-57A00DEB3B41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1-7650-4A40-8FED-57A00DEB3B41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33-7650-4A40-8FED-57A00DEB3B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     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1B-3344-460C-8B0F-3574E11341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559463424130483"/>
          <c:y val="6.8808319807327184E-2"/>
          <c:w val="0.32530470371285197"/>
          <c:h val="0.890613661763222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89845474613676"/>
          <c:y val="0.1760642217045279"/>
          <c:w val="0.39984283636793905"/>
          <c:h val="0.720569803513217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B585-405C-AB36-955C902A3419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81AC-47E1-BA2C-0A08B45D1DEE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B585-405C-AB36-955C902A3419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585-405C-AB36-955C902A3419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B585-405C-AB36-955C902A3419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B585-405C-AB36-955C902A3419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6-B585-405C-AB36-955C902A3419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B585-405C-AB36-955C902A3419}"/>
              </c:ext>
            </c:extLst>
          </c:dPt>
          <c:dPt>
            <c:idx val="8"/>
            <c:bubble3D val="0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8-B585-405C-AB36-955C902A3419}"/>
              </c:ext>
            </c:extLst>
          </c:dPt>
          <c:dPt>
            <c:idx val="9"/>
            <c:bubble3D val="0"/>
            <c:spPr>
              <a:pattFill prst="ltUpDiag">
                <a:fgClr>
                  <a:schemeClr val="accent4">
                    <a:lumMod val="60000"/>
                  </a:schemeClr>
                </a:fgClr>
                <a:bgClr>
                  <a:schemeClr val="accent4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8A5E-4C1B-BD7C-A397FB59AE86}"/>
              </c:ext>
            </c:extLst>
          </c:dPt>
          <c:dPt>
            <c:idx val="10"/>
            <c:bubble3D val="0"/>
            <c:spPr>
              <a:pattFill prst="ltUpDiag">
                <a:fgClr>
                  <a:schemeClr val="accent5">
                    <a:lumMod val="60000"/>
                  </a:schemeClr>
                </a:fgClr>
                <a:bgClr>
                  <a:schemeClr val="accent5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A-B585-405C-AB36-955C902A3419}"/>
              </c:ext>
            </c:extLst>
          </c:dPt>
          <c:dPt>
            <c:idx val="11"/>
            <c:bubble3D val="0"/>
            <c:spPr>
              <a:pattFill prst="ltUpDiag">
                <a:fgClr>
                  <a:schemeClr val="accent6">
                    <a:lumMod val="60000"/>
                  </a:schemeClr>
                </a:fgClr>
                <a:bgClr>
                  <a:schemeClr val="accent6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B585-405C-AB36-955C902A3419}"/>
              </c:ext>
            </c:extLst>
          </c:dPt>
          <c:dPt>
            <c:idx val="12"/>
            <c:bubble3D val="0"/>
            <c:spPr>
              <a:pattFill prst="ltUpDiag">
                <a:fgClr>
                  <a:schemeClr val="accent1">
                    <a:lumMod val="80000"/>
                    <a:lumOff val="20000"/>
                  </a:schemeClr>
                </a:fgClr>
                <a:bgClr>
                  <a:schemeClr val="accent1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C-303D-4033-870C-BAAC0CB22217}"/>
              </c:ext>
            </c:extLst>
          </c:dPt>
          <c:dPt>
            <c:idx val="13"/>
            <c:bubble3D val="0"/>
            <c:spPr>
              <a:pattFill prst="ltUpDiag">
                <a:fgClr>
                  <a:schemeClr val="accent2">
                    <a:lumMod val="80000"/>
                    <a:lumOff val="20000"/>
                  </a:schemeClr>
                </a:fgClr>
                <a:bgClr>
                  <a:schemeClr val="accent2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303D-4033-870C-BAAC0CB22217}"/>
              </c:ext>
            </c:extLst>
          </c:dPt>
          <c:dPt>
            <c:idx val="14"/>
            <c:bubble3D val="0"/>
            <c:spPr>
              <a:pattFill prst="ltUpDiag">
                <a:fgClr>
                  <a:schemeClr val="accent3">
                    <a:lumMod val="80000"/>
                    <a:lumOff val="20000"/>
                  </a:schemeClr>
                </a:fgClr>
                <a:bgClr>
                  <a:schemeClr val="accent3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623F-4FAE-B758-8595F8A40AE1}"/>
              </c:ext>
            </c:extLst>
          </c:dPt>
          <c:dPt>
            <c:idx val="15"/>
            <c:bubble3D val="0"/>
            <c:spPr>
              <a:pattFill prst="ltUpDiag">
                <a:fgClr>
                  <a:schemeClr val="accent4">
                    <a:lumMod val="80000"/>
                    <a:lumOff val="20000"/>
                  </a:schemeClr>
                </a:fgClr>
                <a:bgClr>
                  <a:schemeClr val="accent4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E-303D-4033-870C-BAAC0CB22217}"/>
              </c:ext>
            </c:extLst>
          </c:dPt>
          <c:dPt>
            <c:idx val="16"/>
            <c:bubble3D val="0"/>
            <c:spPr>
              <a:pattFill prst="ltUpDiag">
                <a:fgClr>
                  <a:schemeClr val="accent5">
                    <a:lumMod val="80000"/>
                    <a:lumOff val="20000"/>
                  </a:schemeClr>
                </a:fgClr>
                <a:bgClr>
                  <a:schemeClr val="accent5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>
                    <a:lumMod val="80000"/>
                    <a:lumOff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F-303D-4033-870C-BAAC0CB22217}"/>
              </c:ext>
            </c:extLst>
          </c:dPt>
          <c:dPt>
            <c:idx val="17"/>
            <c:bubble3D val="0"/>
            <c:spPr>
              <a:pattFill prst="ltUpDiag">
                <a:fgClr>
                  <a:schemeClr val="accent6">
                    <a:lumMod val="80000"/>
                    <a:lumOff val="20000"/>
                  </a:schemeClr>
                </a:fgClr>
                <a:bgClr>
                  <a:schemeClr val="accent6">
                    <a:lumMod val="80000"/>
                    <a:lumOff val="2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C-623F-4FAE-B758-8595F8A40AE1}"/>
              </c:ext>
            </c:extLst>
          </c:dPt>
          <c:dPt>
            <c:idx val="18"/>
            <c:bubble3D val="0"/>
            <c:spPr>
              <a:pattFill prst="ltUpDiag">
                <a:fgClr>
                  <a:schemeClr val="accent1">
                    <a:lumMod val="80000"/>
                  </a:schemeClr>
                </a:fgClr>
                <a:bgClr>
                  <a:schemeClr val="accent1">
                    <a:lumMod val="8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8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54-20C2-40A2-8E13-A2585FE6C19D}"/>
              </c:ext>
            </c:extLst>
          </c:dPt>
          <c:dLbls>
            <c:dLbl>
              <c:idx val="0"/>
              <c:layout>
                <c:manualLayout>
                  <c:x val="1.4429819720382465E-2"/>
                  <c:y val="6.4803067163746814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585-405C-AB36-955C902A3419}"/>
                </c:ext>
              </c:extLst>
            </c:dLbl>
            <c:dLbl>
              <c:idx val="1"/>
              <c:layout>
                <c:manualLayout>
                  <c:x val="0.13419288079470199"/>
                  <c:y val="1.973026576887698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инженерной инфраструктуры и энергоэффективности; 1 543,90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56374172185431"/>
                      <c:h val="8.314170238407099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81AC-47E1-BA2C-0A08B45D1DEE}"/>
                </c:ext>
              </c:extLst>
            </c:dLbl>
            <c:dLbl>
              <c:idx val="2"/>
              <c:layout>
                <c:manualLayout>
                  <c:x val="-8.052685798381172E-2"/>
                  <c:y val="1.74705983610649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85-405C-AB36-955C902A3419}"/>
                </c:ext>
              </c:extLst>
            </c:dLbl>
            <c:dLbl>
              <c:idx val="3"/>
              <c:layout>
                <c:manualLayout>
                  <c:x val="0.28556254598969855"/>
                  <c:y val="-1.05889143395047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85-405C-AB36-955C902A3419}"/>
                </c:ext>
              </c:extLst>
            </c:dLbl>
            <c:dLbl>
              <c:idx val="4"/>
              <c:layout>
                <c:manualLayout>
                  <c:x val="-0.26718915562913909"/>
                  <c:y val="-3.96867654181728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5-405C-AB36-955C902A3419}"/>
                </c:ext>
              </c:extLst>
            </c:dLbl>
            <c:dLbl>
              <c:idx val="6"/>
              <c:layout>
                <c:manualLayout>
                  <c:x val="-9.8189661515820467E-2"/>
                  <c:y val="-0.12918188319085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85-405C-AB36-955C902A3419}"/>
                </c:ext>
              </c:extLst>
            </c:dLbl>
            <c:dLbl>
              <c:idx val="7"/>
              <c:layout>
                <c:manualLayout>
                  <c:x val="-5.2864928256070698E-2"/>
                  <c:y val="3.3726212258804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5-405C-AB36-955C902A3419}"/>
                </c:ext>
              </c:extLst>
            </c:dLbl>
            <c:dLbl>
              <c:idx val="8"/>
              <c:layout>
                <c:manualLayout>
                  <c:x val="-0.12095410228108912"/>
                  <c:y val="0.142500463737714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85-405C-AB36-955C902A3419}"/>
                </c:ext>
              </c:extLst>
            </c:dLbl>
            <c:dLbl>
              <c:idx val="9"/>
              <c:layout>
                <c:manualLayout>
                  <c:x val="-0.27122544150110373"/>
                  <c:y val="4.78458777932996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5E-4C1B-BD7C-A397FB59AE86}"/>
                </c:ext>
              </c:extLst>
            </c:dLbl>
            <c:dLbl>
              <c:idx val="10"/>
              <c:layout>
                <c:manualLayout>
                  <c:x val="-0.20478090507726279"/>
                  <c:y val="-7.16855859966737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85-405C-AB36-955C902A3419}"/>
                </c:ext>
              </c:extLst>
            </c:dLbl>
            <c:dLbl>
              <c:idx val="11"/>
              <c:layout>
                <c:manualLayout>
                  <c:x val="-1.6353936718175133E-2"/>
                  <c:y val="-6.8341832547859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595520603384842"/>
                      <c:h val="9.27684131421348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585-405C-AB36-955C902A3419}"/>
                </c:ext>
              </c:extLst>
            </c:dLbl>
            <c:dLbl>
              <c:idx val="12"/>
              <c:layout>
                <c:manualLayout>
                  <c:x val="6.9258278145695393E-2"/>
                  <c:y val="-0.112409521057031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03D-4033-870C-BAAC0CB22217}"/>
                </c:ext>
              </c:extLst>
            </c:dLbl>
            <c:dLbl>
              <c:idx val="13"/>
              <c:layout>
                <c:manualLayout>
                  <c:x val="0.11975772626931569"/>
                  <c:y val="-8.169464036075877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3D-4033-870C-BAAC0CB22217}"/>
                </c:ext>
              </c:extLst>
            </c:dLbl>
            <c:dLbl>
              <c:idx val="14"/>
              <c:layout>
                <c:manualLayout>
                  <c:x val="0.22019403053715961"/>
                  <c:y val="1.34524008089656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663272626931566"/>
                      <c:h val="9.27896173508530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23F-4FAE-B758-8595F8A40AE1}"/>
                </c:ext>
              </c:extLst>
            </c:dLbl>
            <c:dLbl>
              <c:idx val="15"/>
              <c:layout>
                <c:manualLayout>
                  <c:x val="1.7540240986019133E-2"/>
                  <c:y val="-1.94941811143295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03D-4033-870C-BAAC0CB22217}"/>
                </c:ext>
              </c:extLst>
            </c:dLbl>
            <c:dLbl>
              <c:idx val="16"/>
              <c:layout>
                <c:manualLayout>
                  <c:x val="0.14500505886681389"/>
                  <c:y val="0.150675771453358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91675864606328"/>
                      <c:h val="0.192237356239221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303D-4033-870C-BAAC0CB22217}"/>
                </c:ext>
              </c:extLst>
            </c:dLbl>
            <c:dLbl>
              <c:idx val="17"/>
              <c:layout>
                <c:manualLayout>
                  <c:x val="3.4864146431199498E-2"/>
                  <c:y val="0.20022883849188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3F-4FAE-B758-8595F8A40AE1}"/>
                </c:ext>
              </c:extLst>
            </c:dLbl>
            <c:dLbl>
              <c:idx val="18"/>
              <c:layout>
                <c:manualLayout>
                  <c:x val="2.8464128035320089E-2"/>
                  <c:y val="0.3675210293157368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20C2-40A2-8E13-A2585FE6C1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Лист1!$A$2:$A$20</c:f>
              <c:strCache>
                <c:ptCount val="19"/>
                <c:pt idx="0">
                  <c:v>Строительство объектов социальной инфраструктуры</c:v>
                </c:pt>
                <c:pt idx="1">
                  <c:v>Развитие инженерной инфраструктуры и энергоэффективности</c:v>
                </c:pt>
                <c:pt idx="2">
                  <c:v>«Спорт»</c:v>
                </c:pt>
                <c:pt idx="3">
                  <c:v>«Предпринимательство» </c:v>
                </c:pt>
                <c:pt idx="4">
                  <c:v>«Экология и  окружающая среда»</c:v>
                </c:pt>
                <c:pt idx="5">
                  <c:v>«Культура»</c:v>
                </c:pt>
                <c:pt idx="6">
                  <c:v>Архитектура и градостроительство</c:v>
                </c:pt>
                <c:pt idx="7">
                  <c:v>«Образование»</c:v>
                </c:pt>
                <c:pt idx="8">
                  <c:v>Развитие сельского хозяйства</c:v>
                </c:pt>
                <c:pt idx="9">
                  <c:v>Цифровое муниципальное образование</c:v>
                </c:pt>
                <c:pt idx="10">
                  <c:v>«Социальная защита населения»</c:v>
                </c:pt>
                <c:pt idx="11">
                  <c:v>«Развитие и функционирование дорожно-транспортного комплекса»</c:v>
                </c:pt>
                <c:pt idx="12">
                  <c:v>«Управление имуществом и муниципальными финансами»</c:v>
                </c:pt>
                <c:pt idx="13">
                  <c:v>Переселение граждан из аварийного жилищного фонда</c:v>
                </c:pt>
                <c:pt idx="14">
                  <c:v>Формирование современной комфортной городской среды»	</c:v>
                </c:pt>
                <c:pt idx="15">
                  <c:v>«Жилище»</c:v>
                </c:pt>
                <c:pt idx="16">
                  <c:v>Развитие институтов гражданского общества, повышение эффективности местного самоуправления и реализации молодежной политики</c:v>
                </c:pt>
                <c:pt idx="17">
                  <c:v>"Здравоохранение"</c:v>
                </c:pt>
                <c:pt idx="18">
                  <c:v>«Безопасность и обеспечение безопасности жизнедеятельности населения»</c:v>
                </c:pt>
              </c:strCache>
            </c:strRef>
          </c:cat>
          <c:val>
            <c:numRef>
              <c:f>Лист1!$B$2:$B$20</c:f>
              <c:numCache>
                <c:formatCode>#,##0.00</c:formatCode>
                <c:ptCount val="19"/>
                <c:pt idx="0">
                  <c:v>2476386.7000000002</c:v>
                </c:pt>
                <c:pt idx="1">
                  <c:v>1543.9</c:v>
                </c:pt>
                <c:pt idx="2">
                  <c:v>105345.9</c:v>
                </c:pt>
                <c:pt idx="4">
                  <c:v>820.4</c:v>
                </c:pt>
                <c:pt idx="5">
                  <c:v>202662.2</c:v>
                </c:pt>
                <c:pt idx="6">
                  <c:v>378.3</c:v>
                </c:pt>
                <c:pt idx="7">
                  <c:v>2040378.1</c:v>
                </c:pt>
                <c:pt idx="8">
                  <c:v>904.8</c:v>
                </c:pt>
                <c:pt idx="9">
                  <c:v>81023.100000000006</c:v>
                </c:pt>
                <c:pt idx="10">
                  <c:v>68943.8</c:v>
                </c:pt>
                <c:pt idx="11">
                  <c:v>106910.7</c:v>
                </c:pt>
                <c:pt idx="12">
                  <c:v>307228.2</c:v>
                </c:pt>
                <c:pt idx="13">
                  <c:v>10691.8</c:v>
                </c:pt>
                <c:pt idx="14">
                  <c:v>698530.8</c:v>
                </c:pt>
                <c:pt idx="15">
                  <c:v>33994.5</c:v>
                </c:pt>
                <c:pt idx="16">
                  <c:v>16757.8</c:v>
                </c:pt>
                <c:pt idx="17">
                  <c:v>922.1</c:v>
                </c:pt>
                <c:pt idx="18">
                  <c:v>53918.5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85-405C-AB36-955C902A341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52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Pt>
                  <c:idx val="0"/>
                  <c:bubble3D val="0"/>
                  <c:spPr>
                    <a:pattFill prst="ltUpDiag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1"/>
                      </a:inn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E-B585-405C-AB36-955C902A3419}"/>
                    </c:ext>
                  </c:extLst>
                </c:dPt>
                <c:dPt>
                  <c:idx val="1"/>
                  <c:bubble3D val="0"/>
                  <c:spPr>
                    <a:pattFill prst="ltUpDiag">
                      <a:fgClr>
                        <a:schemeClr val="accent2"/>
                      </a:fgClr>
                      <a:bgClr>
                        <a:schemeClr val="accent2"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2"/>
                      </a:inn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B-4C8A-4E55-8C9D-1A1A579CCC1A}"/>
                    </c:ext>
                  </c:extLst>
                </c:dPt>
                <c:dPt>
                  <c:idx val="2"/>
                  <c:bubble3D val="0"/>
                  <c:spPr>
                    <a:pattFill prst="ltUpDiag">
                      <a:fgClr>
                        <a:schemeClr val="accent3"/>
                      </a:fgClr>
                      <a:bgClr>
                        <a:schemeClr val="accent3"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3"/>
                      </a:inn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2-B585-405C-AB36-955C902A3419}"/>
                    </c:ext>
                  </c:extLst>
                </c:dPt>
                <c:dPt>
                  <c:idx val="3"/>
                  <c:bubble3D val="0"/>
                  <c:spPr>
                    <a:pattFill prst="ltUpDiag">
                      <a:fgClr>
                        <a:schemeClr val="accent4"/>
                      </a:fgClr>
                      <a:bgClr>
                        <a:schemeClr val="accent4"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4"/>
                      </a:inn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4-B585-405C-AB36-955C902A3419}"/>
                    </c:ext>
                  </c:extLst>
                </c:dPt>
                <c:dPt>
                  <c:idx val="4"/>
                  <c:bubble3D val="0"/>
                  <c:spPr>
                    <a:pattFill prst="ltUpDiag">
                      <a:fgClr>
                        <a:schemeClr val="accent5"/>
                      </a:fgClr>
                      <a:bgClr>
                        <a:schemeClr val="accent5"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5"/>
                      </a:inn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6-B585-405C-AB36-955C902A3419}"/>
                    </c:ext>
                  </c:extLst>
                </c:dPt>
                <c:dPt>
                  <c:idx val="5"/>
                  <c:bubble3D val="0"/>
                  <c:spPr>
                    <a:pattFill prst="ltUpDiag">
                      <a:fgClr>
                        <a:schemeClr val="accent6"/>
                      </a:fgClr>
                      <a:bgClr>
                        <a:schemeClr val="accent6"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6"/>
                      </a:inn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8-B585-405C-AB36-955C902A3419}"/>
                    </c:ext>
                  </c:extLst>
                </c:dPt>
                <c:dPt>
                  <c:idx val="6"/>
                  <c:bubble3D val="0"/>
                  <c:spPr>
                    <a:pattFill prst="ltUpDiag">
                      <a:fgClr>
                        <a:schemeClr val="accent1">
                          <a:lumMod val="60000"/>
                        </a:schemeClr>
                      </a:fgClr>
                      <a:bgClr>
                        <a:schemeClr val="accent1">
                          <a:lumMod val="60000"/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1">
                          <a:lumMod val="60000"/>
                        </a:schemeClr>
                      </a:inn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A-B585-405C-AB36-955C902A3419}"/>
                    </c:ext>
                  </c:extLst>
                </c:dPt>
                <c:dPt>
                  <c:idx val="7"/>
                  <c:bubble3D val="0"/>
                  <c:spPr>
                    <a:pattFill prst="ltUpDiag">
                      <a:fgClr>
                        <a:schemeClr val="accent2">
                          <a:lumMod val="60000"/>
                        </a:schemeClr>
                      </a:fgClr>
                      <a:bgClr>
                        <a:schemeClr val="accent2">
                          <a:lumMod val="60000"/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2">
                          <a:lumMod val="60000"/>
                        </a:schemeClr>
                      </a:inn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C-B585-405C-AB36-955C902A3419}"/>
                    </c:ext>
                  </c:extLst>
                </c:dPt>
                <c:dPt>
                  <c:idx val="8"/>
                  <c:bubble3D val="0"/>
                  <c:spPr>
                    <a:pattFill prst="ltUpDiag">
                      <a:fgClr>
                        <a:schemeClr val="accent3">
                          <a:lumMod val="60000"/>
                        </a:schemeClr>
                      </a:fgClr>
                      <a:bgClr>
                        <a:schemeClr val="accent3">
                          <a:lumMod val="60000"/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3">
                          <a:lumMod val="60000"/>
                        </a:schemeClr>
                      </a:inn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1E-B585-405C-AB36-955C902A3419}"/>
                    </c:ext>
                  </c:extLst>
                </c:dPt>
                <c:dPt>
                  <c:idx val="9"/>
                  <c:bubble3D val="0"/>
                  <c:spPr>
                    <a:pattFill prst="ltUpDiag">
                      <a:fgClr>
                        <a:schemeClr val="accent4">
                          <a:lumMod val="60000"/>
                        </a:schemeClr>
                      </a:fgClr>
                      <a:bgClr>
                        <a:schemeClr val="accent4">
                          <a:lumMod val="60000"/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4">
                          <a:lumMod val="60000"/>
                        </a:schemeClr>
                      </a:inn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0-B585-405C-AB36-955C902A3419}"/>
                    </c:ext>
                  </c:extLst>
                </c:dPt>
                <c:dPt>
                  <c:idx val="10"/>
                  <c:bubble3D val="0"/>
                  <c:spPr>
                    <a:pattFill prst="ltUpDiag">
                      <a:fgClr>
                        <a:schemeClr val="accent5">
                          <a:lumMod val="60000"/>
                        </a:schemeClr>
                      </a:fgClr>
                      <a:bgClr>
                        <a:schemeClr val="accent5">
                          <a:lumMod val="60000"/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5">
                          <a:lumMod val="60000"/>
                        </a:schemeClr>
                      </a:inn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2-B585-405C-AB36-955C902A3419}"/>
                    </c:ext>
                  </c:extLst>
                </c:dPt>
                <c:dPt>
                  <c:idx val="11"/>
                  <c:bubble3D val="0"/>
                  <c:spPr>
                    <a:pattFill prst="ltUpDiag">
                      <a:fgClr>
                        <a:schemeClr val="accent6">
                          <a:lumMod val="60000"/>
                        </a:schemeClr>
                      </a:fgClr>
                      <a:bgClr>
                        <a:schemeClr val="accent6">
                          <a:lumMod val="60000"/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6">
                          <a:lumMod val="60000"/>
                        </a:schemeClr>
                      </a:inn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24-B585-405C-AB36-955C902A341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Лист1!$A$2:$A$13</c15:sqref>
                        </c15:formulaRef>
                      </c:ext>
                    </c:extLst>
                    <c:strCache>
                      <c:ptCount val="12"/>
                      <c:pt idx="0">
                        <c:v>Строительство объектов социальной инфраструктуры</c:v>
                      </c:pt>
                      <c:pt idx="1">
                        <c:v>Развитие инженерной инфраструктуры и энергоэффективности</c:v>
                      </c:pt>
                      <c:pt idx="2">
                        <c:v>«Спорт»</c:v>
                      </c:pt>
                      <c:pt idx="3">
                        <c:v>«Предпринимательство» </c:v>
                      </c:pt>
                      <c:pt idx="4">
                        <c:v>«Экология и  окружающая среда»</c:v>
                      </c:pt>
                      <c:pt idx="5">
                        <c:v>«Культура»</c:v>
                      </c:pt>
                      <c:pt idx="6">
                        <c:v>Архитектура и градостроительство</c:v>
                      </c:pt>
                      <c:pt idx="7">
                        <c:v>«Образование»</c:v>
                      </c:pt>
                      <c:pt idx="8">
                        <c:v>Развитие сельского хозяйства</c:v>
                      </c:pt>
                      <c:pt idx="9">
                        <c:v>Цифровое муниципальное образование</c:v>
                      </c:pt>
                      <c:pt idx="10">
                        <c:v>«Социальная защита населения»</c:v>
                      </c:pt>
                      <c:pt idx="11">
                        <c:v>«Развитие и функционирование дорожно-транспортного комплекса»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5-B585-405C-AB36-955C902A3419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Pt>
                  <c:idx val="0"/>
                  <c:bubble3D val="0"/>
                  <c:spPr>
                    <a:pattFill prst="ltUpDiag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1"/>
                      </a:inn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B585-405C-AB36-955C902A3419}"/>
                    </c:ext>
                  </c:extLst>
                </c:dPt>
                <c:dPt>
                  <c:idx val="1"/>
                  <c:bubble3D val="0"/>
                  <c:spPr>
                    <a:pattFill prst="ltUpDiag">
                      <a:fgClr>
                        <a:schemeClr val="accent2"/>
                      </a:fgClr>
                      <a:bgClr>
                        <a:schemeClr val="accent2"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2"/>
                      </a:inn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3-4C8A-4E55-8C9D-1A1A579CCC1A}"/>
                    </c:ext>
                  </c:extLst>
                </c:dPt>
                <c:dPt>
                  <c:idx val="2"/>
                  <c:bubble3D val="0"/>
                  <c:spPr>
                    <a:pattFill prst="ltUpDiag">
                      <a:fgClr>
                        <a:schemeClr val="accent3"/>
                      </a:fgClr>
                      <a:bgClr>
                        <a:schemeClr val="accent3"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3"/>
                      </a:inn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B585-405C-AB36-955C902A3419}"/>
                    </c:ext>
                  </c:extLst>
                </c:dPt>
                <c:dPt>
                  <c:idx val="3"/>
                  <c:bubble3D val="0"/>
                  <c:spPr>
                    <a:pattFill prst="ltUpDiag">
                      <a:fgClr>
                        <a:schemeClr val="accent4"/>
                      </a:fgClr>
                      <a:bgClr>
                        <a:schemeClr val="accent4"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4"/>
                      </a:inn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B585-405C-AB36-955C902A3419}"/>
                    </c:ext>
                  </c:extLst>
                </c:dPt>
                <c:dPt>
                  <c:idx val="4"/>
                  <c:bubble3D val="0"/>
                  <c:spPr>
                    <a:pattFill prst="ltUpDiag">
                      <a:fgClr>
                        <a:schemeClr val="accent5"/>
                      </a:fgClr>
                      <a:bgClr>
                        <a:schemeClr val="accent5"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5"/>
                      </a:inn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B585-405C-AB36-955C902A3419}"/>
                    </c:ext>
                  </c:extLst>
                </c:dPt>
                <c:dPt>
                  <c:idx val="5"/>
                  <c:bubble3D val="0"/>
                  <c:spPr>
                    <a:pattFill prst="ltUpDiag">
                      <a:fgClr>
                        <a:schemeClr val="accent6"/>
                      </a:fgClr>
                      <a:bgClr>
                        <a:schemeClr val="accent6"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6"/>
                      </a:inn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B585-405C-AB36-955C902A3419}"/>
                    </c:ext>
                  </c:extLst>
                </c:dPt>
                <c:dPt>
                  <c:idx val="6"/>
                  <c:bubble3D val="0"/>
                  <c:spPr>
                    <a:pattFill prst="ltUpDiag">
                      <a:fgClr>
                        <a:schemeClr val="accent1">
                          <a:lumMod val="60000"/>
                        </a:schemeClr>
                      </a:fgClr>
                      <a:bgClr>
                        <a:schemeClr val="accent1">
                          <a:lumMod val="60000"/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1">
                          <a:lumMod val="60000"/>
                        </a:schemeClr>
                      </a:inn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B585-405C-AB36-955C902A3419}"/>
                    </c:ext>
                  </c:extLst>
                </c:dPt>
                <c:dPt>
                  <c:idx val="7"/>
                  <c:bubble3D val="0"/>
                  <c:spPr>
                    <a:pattFill prst="ltUpDiag">
                      <a:fgClr>
                        <a:schemeClr val="accent2">
                          <a:lumMod val="60000"/>
                        </a:schemeClr>
                      </a:fgClr>
                      <a:bgClr>
                        <a:schemeClr val="accent2">
                          <a:lumMod val="60000"/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2">
                          <a:lumMod val="60000"/>
                        </a:schemeClr>
                      </a:inn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B585-405C-AB36-955C902A3419}"/>
                    </c:ext>
                  </c:extLst>
                </c:dPt>
                <c:dPt>
                  <c:idx val="8"/>
                  <c:bubble3D val="0"/>
                  <c:spPr>
                    <a:pattFill prst="ltUpDiag">
                      <a:fgClr>
                        <a:schemeClr val="accent3">
                          <a:lumMod val="60000"/>
                        </a:schemeClr>
                      </a:fgClr>
                      <a:bgClr>
                        <a:schemeClr val="accent3">
                          <a:lumMod val="60000"/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3">
                          <a:lumMod val="60000"/>
                        </a:schemeClr>
                      </a:inn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7-B585-405C-AB36-955C902A3419}"/>
                    </c:ext>
                  </c:extLst>
                </c:dPt>
                <c:dPt>
                  <c:idx val="9"/>
                  <c:bubble3D val="0"/>
                  <c:spPr>
                    <a:pattFill prst="ltUpDiag">
                      <a:fgClr>
                        <a:schemeClr val="accent4">
                          <a:lumMod val="60000"/>
                        </a:schemeClr>
                      </a:fgClr>
                      <a:bgClr>
                        <a:schemeClr val="accent4">
                          <a:lumMod val="60000"/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4">
                          <a:lumMod val="60000"/>
                        </a:schemeClr>
                      </a:inn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9-B585-405C-AB36-955C902A3419}"/>
                    </c:ext>
                  </c:extLst>
                </c:dPt>
                <c:dPt>
                  <c:idx val="10"/>
                  <c:bubble3D val="0"/>
                  <c:spPr>
                    <a:pattFill prst="ltUpDiag">
                      <a:fgClr>
                        <a:schemeClr val="accent5">
                          <a:lumMod val="60000"/>
                        </a:schemeClr>
                      </a:fgClr>
                      <a:bgClr>
                        <a:schemeClr val="accent5">
                          <a:lumMod val="60000"/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5">
                          <a:lumMod val="60000"/>
                        </a:schemeClr>
                      </a:inn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B585-405C-AB36-955C902A3419}"/>
                    </c:ext>
                  </c:extLst>
                </c:dPt>
                <c:dPt>
                  <c:idx val="11"/>
                  <c:bubble3D val="0"/>
                  <c:spPr>
                    <a:pattFill prst="ltUpDiag">
                      <a:fgClr>
                        <a:schemeClr val="accent6">
                          <a:lumMod val="60000"/>
                        </a:schemeClr>
                      </a:fgClr>
                      <a:bgClr>
                        <a:schemeClr val="accent6">
                          <a:lumMod val="60000"/>
                          <a:lumMod val="20000"/>
                          <a:lumOff val="80000"/>
                        </a:schemeClr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>
                      <a:innerShdw blurRad="114300">
                        <a:schemeClr val="accent6">
                          <a:lumMod val="60000"/>
                        </a:schemeClr>
                      </a:inn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B585-405C-AB36-955C902A341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Лист1!$A$2:$A$13</c15:sqref>
                        </c15:formulaRef>
                      </c:ext>
                    </c:extLst>
                    <c:strCache>
                      <c:ptCount val="12"/>
                      <c:pt idx="0">
                        <c:v>Строительство объектов социальной инфраструктуры</c:v>
                      </c:pt>
                      <c:pt idx="1">
                        <c:v>Развитие инженерной инфраструктуры и энергоэффективности</c:v>
                      </c:pt>
                      <c:pt idx="2">
                        <c:v>«Спорт»</c:v>
                      </c:pt>
                      <c:pt idx="3">
                        <c:v>«Предпринимательство» </c:v>
                      </c:pt>
                      <c:pt idx="4">
                        <c:v>«Экология и  окружающая среда»</c:v>
                      </c:pt>
                      <c:pt idx="5">
                        <c:v>«Культура»</c:v>
                      </c:pt>
                      <c:pt idx="6">
                        <c:v>Архитектура и градостроительство</c:v>
                      </c:pt>
                      <c:pt idx="7">
                        <c:v>«Образование»</c:v>
                      </c:pt>
                      <c:pt idx="8">
                        <c:v>Развитие сельского хозяйства</c:v>
                      </c:pt>
                      <c:pt idx="9">
                        <c:v>Цифровое муниципальное образование</c:v>
                      </c:pt>
                      <c:pt idx="10">
                        <c:v>«Социальная защита населения»</c:v>
                      </c:pt>
                      <c:pt idx="11">
                        <c:v>«Развитие и функционирование дорожно-транспортного комплекса»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B585-405C-AB36-955C902A3419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B03D3-0273-4CDC-86B6-4EA26EEFEDF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A1C91C-5333-4634-ABDD-F8B34CE7EBC8}">
      <dgm:prSet custT="1"/>
      <dgm:spPr>
        <a:solidFill>
          <a:schemeClr val="accent2">
            <a:hueOff val="0"/>
            <a:satOff val="0"/>
            <a:lumOff val="0"/>
            <a:alpha val="9000"/>
          </a:schemeClr>
        </a:solidFill>
      </dgm:spPr>
      <dgm:t>
        <a:bodyPr/>
        <a:lstStyle/>
        <a:p>
          <a:pPr algn="l" rtl="0"/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предупреждение и ликвидацию последствий ЧС  - 14 871,5 тыс. рублей</a:t>
          </a:r>
        </a:p>
      </dgm:t>
    </dgm:pt>
    <dgm:pt modelId="{E53CC061-76B4-483D-8555-5180234B4E42}" type="parTrans" cxnId="{71FCEDCB-EF34-48D8-AC5F-BA3E64DDF513}">
      <dgm:prSet/>
      <dgm:spPr/>
      <dgm:t>
        <a:bodyPr/>
        <a:lstStyle/>
        <a:p>
          <a:endParaRPr lang="ru-RU"/>
        </a:p>
      </dgm:t>
    </dgm:pt>
    <dgm:pt modelId="{98CA8AC6-1C42-46DE-A7A1-E997CE18D515}" type="sibTrans" cxnId="{71FCEDCB-EF34-48D8-AC5F-BA3E64DDF513}">
      <dgm:prSet/>
      <dgm:spPr/>
      <dgm:t>
        <a:bodyPr/>
        <a:lstStyle/>
        <a:p>
          <a:endParaRPr lang="ru-RU"/>
        </a:p>
      </dgm:t>
    </dgm:pt>
    <dgm:pt modelId="{0D52429D-D2D3-4CE5-A9D3-B089ADEC058F}">
      <dgm:prSet custT="1"/>
      <dgm:spPr>
        <a:solidFill>
          <a:schemeClr val="accent2">
            <a:hueOff val="71428"/>
            <a:satOff val="-8015"/>
            <a:lumOff val="1373"/>
            <a:alpha val="10000"/>
          </a:schemeClr>
        </a:solidFill>
      </dgm:spPr>
      <dgm:t>
        <a:bodyPr/>
        <a:lstStyle/>
        <a:p>
          <a:pPr algn="just" rtl="0"/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ремонт дорог общего пользования, обеспечение безопасности движения – 96 978,1 тыс. рублей, в том числе за счет бюджета Московской области – 20 194,7 тыс. рублей</a:t>
          </a:r>
        </a:p>
      </dgm:t>
    </dgm:pt>
    <dgm:pt modelId="{FF80BC23-36AB-4744-B34C-AA7390241509}" type="parTrans" cxnId="{215F2273-6272-4449-AAB5-25C224148F80}">
      <dgm:prSet/>
      <dgm:spPr/>
      <dgm:t>
        <a:bodyPr/>
        <a:lstStyle/>
        <a:p>
          <a:endParaRPr lang="ru-RU"/>
        </a:p>
      </dgm:t>
    </dgm:pt>
    <dgm:pt modelId="{3373A0C8-0AE3-4910-A46F-749D506CE2C0}" type="sibTrans" cxnId="{215F2273-6272-4449-AAB5-25C224148F80}">
      <dgm:prSet/>
      <dgm:spPr/>
      <dgm:t>
        <a:bodyPr/>
        <a:lstStyle/>
        <a:p>
          <a:endParaRPr lang="ru-RU"/>
        </a:p>
      </dgm:t>
    </dgm:pt>
    <dgm:pt modelId="{EDAEE844-6FED-40F1-B68A-3B64BB58422C}">
      <dgm:prSet custT="1"/>
      <dgm:spPr>
        <a:solidFill>
          <a:schemeClr val="accent2">
            <a:hueOff val="142856"/>
            <a:satOff val="-16031"/>
            <a:lumOff val="2745"/>
            <a:alpha val="9000"/>
          </a:schemeClr>
        </a:solidFill>
      </dgm:spPr>
      <dgm:t>
        <a:bodyPr/>
        <a:lstStyle/>
        <a:p>
          <a:pPr algn="l" rtl="0"/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ремонт асфальтового покрытия дворовых территорий -23 756,5 тыс. рублей</a:t>
          </a:r>
        </a:p>
      </dgm:t>
    </dgm:pt>
    <dgm:pt modelId="{F5B6D03A-654A-4597-A893-B382AD053C60}" type="parTrans" cxnId="{28A5B4FF-6912-4D01-A6BB-73790B1F0404}">
      <dgm:prSet/>
      <dgm:spPr/>
      <dgm:t>
        <a:bodyPr/>
        <a:lstStyle/>
        <a:p>
          <a:endParaRPr lang="ru-RU"/>
        </a:p>
      </dgm:t>
    </dgm:pt>
    <dgm:pt modelId="{E0ADA145-0AE3-4C0C-B061-BD0C9A672CAF}" type="sibTrans" cxnId="{28A5B4FF-6912-4D01-A6BB-73790B1F0404}">
      <dgm:prSet/>
      <dgm:spPr/>
      <dgm:t>
        <a:bodyPr/>
        <a:lstStyle/>
        <a:p>
          <a:endParaRPr lang="ru-RU"/>
        </a:p>
      </dgm:t>
    </dgm:pt>
    <dgm:pt modelId="{347B3006-FC82-455F-A376-1F4B9AE264A6}">
      <dgm:prSet custT="1"/>
      <dgm:spPr>
        <a:solidFill>
          <a:schemeClr val="accent2">
            <a:hueOff val="214284"/>
            <a:satOff val="-24046"/>
            <a:lumOff val="4118"/>
            <a:alpha val="9000"/>
          </a:schemeClr>
        </a:solidFill>
      </dgm:spPr>
      <dgm:t>
        <a:bodyPr/>
        <a:lstStyle/>
        <a:p>
          <a:pPr algn="just" rtl="0"/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создание условий для обеспечения комфортного проживания жителей в многоквартирных домах – 12 989,9тыс. рублей</a:t>
          </a:r>
        </a:p>
      </dgm:t>
    </dgm:pt>
    <dgm:pt modelId="{17CF27B3-BFAC-4EBB-88D2-B05F242C89AE}" type="parTrans" cxnId="{4D6E348C-38B3-466F-AADE-8A0A7BAC8FCA}">
      <dgm:prSet/>
      <dgm:spPr/>
      <dgm:t>
        <a:bodyPr/>
        <a:lstStyle/>
        <a:p>
          <a:endParaRPr lang="ru-RU"/>
        </a:p>
      </dgm:t>
    </dgm:pt>
    <dgm:pt modelId="{C5B4DD10-A92C-42EC-8D9B-9C11FDB2CD89}" type="sibTrans" cxnId="{4D6E348C-38B3-466F-AADE-8A0A7BAC8FCA}">
      <dgm:prSet/>
      <dgm:spPr/>
      <dgm:t>
        <a:bodyPr/>
        <a:lstStyle/>
        <a:p>
          <a:endParaRPr lang="ru-RU"/>
        </a:p>
      </dgm:t>
    </dgm:pt>
    <dgm:pt modelId="{4FEBC82B-DF29-4E15-A63B-61505EF13921}">
      <dgm:prSet custT="1"/>
      <dgm:spPr>
        <a:solidFill>
          <a:schemeClr val="accent2">
            <a:hueOff val="285712"/>
            <a:satOff val="-32061"/>
            <a:lumOff val="5491"/>
            <a:alpha val="9000"/>
          </a:schemeClr>
        </a:solidFill>
      </dgm:spPr>
      <dgm:t>
        <a:bodyPr/>
        <a:lstStyle/>
        <a:p>
          <a:pPr algn="l" rtl="0"/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развитие инженерной инфраструктуры и энергоэффективности - 11 403,9 тыс. рублей</a:t>
          </a:r>
        </a:p>
      </dgm:t>
    </dgm:pt>
    <dgm:pt modelId="{4BE389BD-E5BF-4D4D-8825-BA86FC04E975}" type="parTrans" cxnId="{98CB9D0E-C321-40C8-9798-18527EA9F788}">
      <dgm:prSet/>
      <dgm:spPr/>
      <dgm:t>
        <a:bodyPr/>
        <a:lstStyle/>
        <a:p>
          <a:endParaRPr lang="ru-RU"/>
        </a:p>
      </dgm:t>
    </dgm:pt>
    <dgm:pt modelId="{1F205F8F-5FE0-48D7-BDE8-117238092880}" type="sibTrans" cxnId="{98CB9D0E-C321-40C8-9798-18527EA9F788}">
      <dgm:prSet/>
      <dgm:spPr/>
      <dgm:t>
        <a:bodyPr/>
        <a:lstStyle/>
        <a:p>
          <a:endParaRPr lang="ru-RU"/>
        </a:p>
      </dgm:t>
    </dgm:pt>
    <dgm:pt modelId="{EF53A741-6B86-43A9-9861-0226813D2057}">
      <dgm:prSet custT="1"/>
      <dgm:spPr>
        <a:solidFill>
          <a:schemeClr val="accent2">
            <a:hueOff val="357140"/>
            <a:satOff val="-40077"/>
            <a:lumOff val="6863"/>
            <a:alpha val="9000"/>
          </a:schemeClr>
        </a:solidFill>
      </dgm:spPr>
      <dgm:t>
        <a:bodyPr/>
        <a:lstStyle/>
        <a:p>
          <a:pPr algn="l" rtl="0"/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санитарное содержание территории города – 22 230,2 тыс. рублей</a:t>
          </a:r>
        </a:p>
      </dgm:t>
    </dgm:pt>
    <dgm:pt modelId="{D94AA40A-B85D-4FE3-8AFA-E3E9404F4A80}" type="parTrans" cxnId="{60559500-F652-4026-BF7D-DDEC3B5733C7}">
      <dgm:prSet/>
      <dgm:spPr/>
      <dgm:t>
        <a:bodyPr/>
        <a:lstStyle/>
        <a:p>
          <a:endParaRPr lang="ru-RU"/>
        </a:p>
      </dgm:t>
    </dgm:pt>
    <dgm:pt modelId="{893A089B-C9FA-4B9D-8541-6F47D6E63DE1}" type="sibTrans" cxnId="{60559500-F652-4026-BF7D-DDEC3B5733C7}">
      <dgm:prSet/>
      <dgm:spPr/>
      <dgm:t>
        <a:bodyPr/>
        <a:lstStyle/>
        <a:p>
          <a:endParaRPr lang="ru-RU"/>
        </a:p>
      </dgm:t>
    </dgm:pt>
    <dgm:pt modelId="{80085EBC-CC34-4411-A205-95233FA37937}">
      <dgm:prSet custT="1"/>
      <dgm:spPr>
        <a:solidFill>
          <a:schemeClr val="accent2">
            <a:hueOff val="428568"/>
            <a:satOff val="-48092"/>
            <a:lumOff val="8236"/>
            <a:alpha val="9000"/>
          </a:schemeClr>
        </a:solidFill>
      </dgm:spPr>
      <dgm:t>
        <a:bodyPr/>
        <a:lstStyle/>
        <a:p>
          <a:pPr algn="just" rtl="0"/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обустройство и содержание дворовых территорий, включая установку и модернизацию детских игровых, спортивных и иных площадок – 11 162,3 тыс. рублей</a:t>
          </a:r>
        </a:p>
      </dgm:t>
    </dgm:pt>
    <dgm:pt modelId="{FB055A17-5027-4143-B8AD-206255B942AD}" type="parTrans" cxnId="{07E7D74D-5402-4818-87C8-83569145FCD6}">
      <dgm:prSet/>
      <dgm:spPr/>
      <dgm:t>
        <a:bodyPr/>
        <a:lstStyle/>
        <a:p>
          <a:endParaRPr lang="ru-RU"/>
        </a:p>
      </dgm:t>
    </dgm:pt>
    <dgm:pt modelId="{A9E4DF4A-4C34-43F0-81F1-420742CB4A5E}" type="sibTrans" cxnId="{07E7D74D-5402-4818-87C8-83569145FCD6}">
      <dgm:prSet/>
      <dgm:spPr/>
      <dgm:t>
        <a:bodyPr/>
        <a:lstStyle/>
        <a:p>
          <a:endParaRPr lang="ru-RU"/>
        </a:p>
      </dgm:t>
    </dgm:pt>
    <dgm:pt modelId="{D1DD038B-DDBB-4958-AEED-515FB1564947}" type="pres">
      <dgm:prSet presAssocID="{C2EB03D3-0273-4CDC-86B6-4EA26EEFEDF0}" presName="Name0" presStyleCnt="0">
        <dgm:presLayoutVars>
          <dgm:dir/>
          <dgm:animLvl val="lvl"/>
          <dgm:resizeHandles val="exact"/>
        </dgm:presLayoutVars>
      </dgm:prSet>
      <dgm:spPr/>
    </dgm:pt>
    <dgm:pt modelId="{0E326C8C-5324-4BF6-8DF5-AE8E6152B067}" type="pres">
      <dgm:prSet presAssocID="{D4A1C91C-5333-4634-ABDD-F8B34CE7EBC8}" presName="linNode" presStyleCnt="0"/>
      <dgm:spPr/>
    </dgm:pt>
    <dgm:pt modelId="{F02B1DBF-CFCF-44F2-A02E-138B14F3E763}" type="pres">
      <dgm:prSet presAssocID="{D4A1C91C-5333-4634-ABDD-F8B34CE7EBC8}" presName="parentText" presStyleLbl="node1" presStyleIdx="0" presStyleCnt="7" custScaleX="277778" custLinFactNeighborX="-702" custLinFactNeighborY="-62">
        <dgm:presLayoutVars>
          <dgm:chMax val="1"/>
          <dgm:bulletEnabled val="1"/>
        </dgm:presLayoutVars>
      </dgm:prSet>
      <dgm:spPr/>
    </dgm:pt>
    <dgm:pt modelId="{C29D1FDD-CC57-4E14-B3BE-B67FD2A207AF}" type="pres">
      <dgm:prSet presAssocID="{98CA8AC6-1C42-46DE-A7A1-E997CE18D515}" presName="sp" presStyleCnt="0"/>
      <dgm:spPr/>
    </dgm:pt>
    <dgm:pt modelId="{6FCE43F5-6BE8-435C-BA63-1CA9965D4106}" type="pres">
      <dgm:prSet presAssocID="{0D52429D-D2D3-4CE5-A9D3-B089ADEC058F}" presName="linNode" presStyleCnt="0"/>
      <dgm:spPr/>
    </dgm:pt>
    <dgm:pt modelId="{8E35EBFA-D55F-4756-9BEC-0F9F438E1CC6}" type="pres">
      <dgm:prSet presAssocID="{0D52429D-D2D3-4CE5-A9D3-B089ADEC058F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0FABC964-B000-4AD3-B540-6A5E2D540F41}" type="pres">
      <dgm:prSet presAssocID="{3373A0C8-0AE3-4910-A46F-749D506CE2C0}" presName="sp" presStyleCnt="0"/>
      <dgm:spPr/>
    </dgm:pt>
    <dgm:pt modelId="{1F689303-5FB8-4A82-8BA6-7078A4377795}" type="pres">
      <dgm:prSet presAssocID="{EDAEE844-6FED-40F1-B68A-3B64BB58422C}" presName="linNode" presStyleCnt="0"/>
      <dgm:spPr/>
    </dgm:pt>
    <dgm:pt modelId="{82728B6E-B3BB-4951-A05D-C190203B074F}" type="pres">
      <dgm:prSet presAssocID="{EDAEE844-6FED-40F1-B68A-3B64BB58422C}" presName="parentText" presStyleLbl="node1" presStyleIdx="2" presStyleCnt="7" custScaleX="277778" custLinFactNeighborX="136">
        <dgm:presLayoutVars>
          <dgm:chMax val="1"/>
          <dgm:bulletEnabled val="1"/>
        </dgm:presLayoutVars>
      </dgm:prSet>
      <dgm:spPr/>
    </dgm:pt>
    <dgm:pt modelId="{27164125-5894-4C4F-893D-4A9F887E8B28}" type="pres">
      <dgm:prSet presAssocID="{E0ADA145-0AE3-4C0C-B061-BD0C9A672CAF}" presName="sp" presStyleCnt="0"/>
      <dgm:spPr/>
    </dgm:pt>
    <dgm:pt modelId="{D39F528A-DA88-4200-A43E-875C10535BE0}" type="pres">
      <dgm:prSet presAssocID="{347B3006-FC82-455F-A376-1F4B9AE264A6}" presName="linNode" presStyleCnt="0"/>
      <dgm:spPr/>
    </dgm:pt>
    <dgm:pt modelId="{B26F7C5F-901C-4E66-8F70-EAEFEB912FD3}" type="pres">
      <dgm:prSet presAssocID="{347B3006-FC82-455F-A376-1F4B9AE264A6}" presName="parentText" presStyleLbl="node1" presStyleIdx="3" presStyleCnt="7" custScaleX="277778" custLinFactNeighborX="-136" custLinFactNeighborY="-3822">
        <dgm:presLayoutVars>
          <dgm:chMax val="1"/>
          <dgm:bulletEnabled val="1"/>
        </dgm:presLayoutVars>
      </dgm:prSet>
      <dgm:spPr/>
    </dgm:pt>
    <dgm:pt modelId="{59241C04-3405-475E-8E59-5C03BCE987D0}" type="pres">
      <dgm:prSet presAssocID="{C5B4DD10-A92C-42EC-8D9B-9C11FDB2CD89}" presName="sp" presStyleCnt="0"/>
      <dgm:spPr/>
    </dgm:pt>
    <dgm:pt modelId="{AB1575D6-7BEC-411E-A035-0CB5BF57AC99}" type="pres">
      <dgm:prSet presAssocID="{4FEBC82B-DF29-4E15-A63B-61505EF13921}" presName="linNode" presStyleCnt="0"/>
      <dgm:spPr/>
    </dgm:pt>
    <dgm:pt modelId="{44C9AAD3-6E90-420D-9600-C741EE8B20D4}" type="pres">
      <dgm:prSet presAssocID="{4FEBC82B-DF29-4E15-A63B-61505EF13921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1FD5BDF9-B8AD-4194-B7ED-358142198A01}" type="pres">
      <dgm:prSet presAssocID="{1F205F8F-5FE0-48D7-BDE8-117238092880}" presName="sp" presStyleCnt="0"/>
      <dgm:spPr/>
    </dgm:pt>
    <dgm:pt modelId="{6766697E-D06B-486B-A1D4-857F0F324088}" type="pres">
      <dgm:prSet presAssocID="{EF53A741-6B86-43A9-9861-0226813D2057}" presName="linNode" presStyleCnt="0"/>
      <dgm:spPr/>
    </dgm:pt>
    <dgm:pt modelId="{0D9A0793-F331-48C6-96B1-460C9A4F4387}" type="pres">
      <dgm:prSet presAssocID="{EF53A741-6B86-43A9-9861-0226813D2057}" presName="parentText" presStyleLbl="node1" presStyleIdx="5" presStyleCnt="7" custScaleX="277778" custScaleY="78162" custLinFactNeighborX="136">
        <dgm:presLayoutVars>
          <dgm:chMax val="1"/>
          <dgm:bulletEnabled val="1"/>
        </dgm:presLayoutVars>
      </dgm:prSet>
      <dgm:spPr/>
    </dgm:pt>
    <dgm:pt modelId="{0DF93F01-3DA4-4EF3-AFEB-8F6C9821383A}" type="pres">
      <dgm:prSet presAssocID="{893A089B-C9FA-4B9D-8541-6F47D6E63DE1}" presName="sp" presStyleCnt="0"/>
      <dgm:spPr/>
    </dgm:pt>
    <dgm:pt modelId="{A8561C83-8C51-45BD-A459-FFB46DBE4E19}" type="pres">
      <dgm:prSet presAssocID="{80085EBC-CC34-4411-A205-95233FA37937}" presName="linNode" presStyleCnt="0"/>
      <dgm:spPr/>
    </dgm:pt>
    <dgm:pt modelId="{6BC0116C-FFD5-400A-8D75-E3F383CEB032}" type="pres">
      <dgm:prSet presAssocID="{80085EBC-CC34-4411-A205-95233FA37937}" presName="parentText" presStyleLbl="node1" presStyleIdx="6" presStyleCnt="7" custScaleX="277778" custLinFactNeighborX="136">
        <dgm:presLayoutVars>
          <dgm:chMax val="1"/>
          <dgm:bulletEnabled val="1"/>
        </dgm:presLayoutVars>
      </dgm:prSet>
      <dgm:spPr/>
    </dgm:pt>
  </dgm:ptLst>
  <dgm:cxnLst>
    <dgm:cxn modelId="{60559500-F652-4026-BF7D-DDEC3B5733C7}" srcId="{C2EB03D3-0273-4CDC-86B6-4EA26EEFEDF0}" destId="{EF53A741-6B86-43A9-9861-0226813D2057}" srcOrd="5" destOrd="0" parTransId="{D94AA40A-B85D-4FE3-8AFA-E3E9404F4A80}" sibTransId="{893A089B-C9FA-4B9D-8541-6F47D6E63DE1}"/>
    <dgm:cxn modelId="{4F22E901-D0DA-4B54-B843-61CE267B6A73}" type="presOf" srcId="{D4A1C91C-5333-4634-ABDD-F8B34CE7EBC8}" destId="{F02B1DBF-CFCF-44F2-A02E-138B14F3E763}" srcOrd="0" destOrd="0" presId="urn:microsoft.com/office/officeart/2005/8/layout/vList5"/>
    <dgm:cxn modelId="{25D65D09-3D29-4E72-A6CC-9D1396A8E741}" type="presOf" srcId="{4FEBC82B-DF29-4E15-A63B-61505EF13921}" destId="{44C9AAD3-6E90-420D-9600-C741EE8B20D4}" srcOrd="0" destOrd="0" presId="urn:microsoft.com/office/officeart/2005/8/layout/vList5"/>
    <dgm:cxn modelId="{98CB9D0E-C321-40C8-9798-18527EA9F788}" srcId="{C2EB03D3-0273-4CDC-86B6-4EA26EEFEDF0}" destId="{4FEBC82B-DF29-4E15-A63B-61505EF13921}" srcOrd="4" destOrd="0" parTransId="{4BE389BD-E5BF-4D4D-8825-BA86FC04E975}" sibTransId="{1F205F8F-5FE0-48D7-BDE8-117238092880}"/>
    <dgm:cxn modelId="{E589CC5F-6724-47E7-93E7-161F7C6F3B77}" type="presOf" srcId="{0D52429D-D2D3-4CE5-A9D3-B089ADEC058F}" destId="{8E35EBFA-D55F-4756-9BEC-0F9F438E1CC6}" srcOrd="0" destOrd="0" presId="urn:microsoft.com/office/officeart/2005/8/layout/vList5"/>
    <dgm:cxn modelId="{07E7D74D-5402-4818-87C8-83569145FCD6}" srcId="{C2EB03D3-0273-4CDC-86B6-4EA26EEFEDF0}" destId="{80085EBC-CC34-4411-A205-95233FA37937}" srcOrd="6" destOrd="0" parTransId="{FB055A17-5027-4143-B8AD-206255B942AD}" sibTransId="{A9E4DF4A-4C34-43F0-81F1-420742CB4A5E}"/>
    <dgm:cxn modelId="{215F2273-6272-4449-AAB5-25C224148F80}" srcId="{C2EB03D3-0273-4CDC-86B6-4EA26EEFEDF0}" destId="{0D52429D-D2D3-4CE5-A9D3-B089ADEC058F}" srcOrd="1" destOrd="0" parTransId="{FF80BC23-36AB-4744-B34C-AA7390241509}" sibTransId="{3373A0C8-0AE3-4910-A46F-749D506CE2C0}"/>
    <dgm:cxn modelId="{4D6E348C-38B3-466F-AADE-8A0A7BAC8FCA}" srcId="{C2EB03D3-0273-4CDC-86B6-4EA26EEFEDF0}" destId="{347B3006-FC82-455F-A376-1F4B9AE264A6}" srcOrd="3" destOrd="0" parTransId="{17CF27B3-BFAC-4EBB-88D2-B05F242C89AE}" sibTransId="{C5B4DD10-A92C-42EC-8D9B-9C11FDB2CD89}"/>
    <dgm:cxn modelId="{E3294C9E-180D-4AA8-ABE4-DBFE6E130595}" type="presOf" srcId="{EDAEE844-6FED-40F1-B68A-3B64BB58422C}" destId="{82728B6E-B3BB-4951-A05D-C190203B074F}" srcOrd="0" destOrd="0" presId="urn:microsoft.com/office/officeart/2005/8/layout/vList5"/>
    <dgm:cxn modelId="{0419D6B0-0241-4AD5-AC4C-5D52232A7D0D}" type="presOf" srcId="{347B3006-FC82-455F-A376-1F4B9AE264A6}" destId="{B26F7C5F-901C-4E66-8F70-EAEFEB912FD3}" srcOrd="0" destOrd="0" presId="urn:microsoft.com/office/officeart/2005/8/layout/vList5"/>
    <dgm:cxn modelId="{08792CB9-CD1C-48F6-98A1-B734980891CC}" type="presOf" srcId="{80085EBC-CC34-4411-A205-95233FA37937}" destId="{6BC0116C-FFD5-400A-8D75-E3F383CEB032}" srcOrd="0" destOrd="0" presId="urn:microsoft.com/office/officeart/2005/8/layout/vList5"/>
    <dgm:cxn modelId="{F758EDBF-1832-495B-8E21-57F949E8BC3F}" type="presOf" srcId="{EF53A741-6B86-43A9-9861-0226813D2057}" destId="{0D9A0793-F331-48C6-96B1-460C9A4F4387}" srcOrd="0" destOrd="0" presId="urn:microsoft.com/office/officeart/2005/8/layout/vList5"/>
    <dgm:cxn modelId="{71FCEDCB-EF34-48D8-AC5F-BA3E64DDF513}" srcId="{C2EB03D3-0273-4CDC-86B6-4EA26EEFEDF0}" destId="{D4A1C91C-5333-4634-ABDD-F8B34CE7EBC8}" srcOrd="0" destOrd="0" parTransId="{E53CC061-76B4-483D-8555-5180234B4E42}" sibTransId="{98CA8AC6-1C42-46DE-A7A1-E997CE18D515}"/>
    <dgm:cxn modelId="{4892D6D3-A5F8-46E8-B2BF-8418D45C19FD}" type="presOf" srcId="{C2EB03D3-0273-4CDC-86B6-4EA26EEFEDF0}" destId="{D1DD038B-DDBB-4958-AEED-515FB1564947}" srcOrd="0" destOrd="0" presId="urn:microsoft.com/office/officeart/2005/8/layout/vList5"/>
    <dgm:cxn modelId="{28A5B4FF-6912-4D01-A6BB-73790B1F0404}" srcId="{C2EB03D3-0273-4CDC-86B6-4EA26EEFEDF0}" destId="{EDAEE844-6FED-40F1-B68A-3B64BB58422C}" srcOrd="2" destOrd="0" parTransId="{F5B6D03A-654A-4597-A893-B382AD053C60}" sibTransId="{E0ADA145-0AE3-4C0C-B061-BD0C9A672CAF}"/>
    <dgm:cxn modelId="{EE6A6586-F575-4645-AA6E-42BD1A0DEE66}" type="presParOf" srcId="{D1DD038B-DDBB-4958-AEED-515FB1564947}" destId="{0E326C8C-5324-4BF6-8DF5-AE8E6152B067}" srcOrd="0" destOrd="0" presId="urn:microsoft.com/office/officeart/2005/8/layout/vList5"/>
    <dgm:cxn modelId="{85325863-B63D-4F6D-986B-8B64462852C6}" type="presParOf" srcId="{0E326C8C-5324-4BF6-8DF5-AE8E6152B067}" destId="{F02B1DBF-CFCF-44F2-A02E-138B14F3E763}" srcOrd="0" destOrd="0" presId="urn:microsoft.com/office/officeart/2005/8/layout/vList5"/>
    <dgm:cxn modelId="{B16C0D0B-6319-41EC-B729-A57C0805A938}" type="presParOf" srcId="{D1DD038B-DDBB-4958-AEED-515FB1564947}" destId="{C29D1FDD-CC57-4E14-B3BE-B67FD2A207AF}" srcOrd="1" destOrd="0" presId="urn:microsoft.com/office/officeart/2005/8/layout/vList5"/>
    <dgm:cxn modelId="{C0584740-7B90-4A8A-8807-8F045F36200C}" type="presParOf" srcId="{D1DD038B-DDBB-4958-AEED-515FB1564947}" destId="{6FCE43F5-6BE8-435C-BA63-1CA9965D4106}" srcOrd="2" destOrd="0" presId="urn:microsoft.com/office/officeart/2005/8/layout/vList5"/>
    <dgm:cxn modelId="{70B8F8D8-2209-4C05-AED8-3A31BFC9324C}" type="presParOf" srcId="{6FCE43F5-6BE8-435C-BA63-1CA9965D4106}" destId="{8E35EBFA-D55F-4756-9BEC-0F9F438E1CC6}" srcOrd="0" destOrd="0" presId="urn:microsoft.com/office/officeart/2005/8/layout/vList5"/>
    <dgm:cxn modelId="{BBA45E35-7556-4EC6-994D-9158F0075B23}" type="presParOf" srcId="{D1DD038B-DDBB-4958-AEED-515FB1564947}" destId="{0FABC964-B000-4AD3-B540-6A5E2D540F41}" srcOrd="3" destOrd="0" presId="urn:microsoft.com/office/officeart/2005/8/layout/vList5"/>
    <dgm:cxn modelId="{5F6D0668-55F3-4382-8EE0-D0C49AA8C756}" type="presParOf" srcId="{D1DD038B-DDBB-4958-AEED-515FB1564947}" destId="{1F689303-5FB8-4A82-8BA6-7078A4377795}" srcOrd="4" destOrd="0" presId="urn:microsoft.com/office/officeart/2005/8/layout/vList5"/>
    <dgm:cxn modelId="{4A1EEDAA-5636-4176-9788-45857CC8D7E9}" type="presParOf" srcId="{1F689303-5FB8-4A82-8BA6-7078A4377795}" destId="{82728B6E-B3BB-4951-A05D-C190203B074F}" srcOrd="0" destOrd="0" presId="urn:microsoft.com/office/officeart/2005/8/layout/vList5"/>
    <dgm:cxn modelId="{FF94B573-4AC1-4A77-BC5C-5038F4288F6D}" type="presParOf" srcId="{D1DD038B-DDBB-4958-AEED-515FB1564947}" destId="{27164125-5894-4C4F-893D-4A9F887E8B28}" srcOrd="5" destOrd="0" presId="urn:microsoft.com/office/officeart/2005/8/layout/vList5"/>
    <dgm:cxn modelId="{72CF5571-1603-42CE-9C12-FA8AEF3C4570}" type="presParOf" srcId="{D1DD038B-DDBB-4958-AEED-515FB1564947}" destId="{D39F528A-DA88-4200-A43E-875C10535BE0}" srcOrd="6" destOrd="0" presId="urn:microsoft.com/office/officeart/2005/8/layout/vList5"/>
    <dgm:cxn modelId="{C05560C7-AED0-4B5D-A62B-D3BAC4F8CF30}" type="presParOf" srcId="{D39F528A-DA88-4200-A43E-875C10535BE0}" destId="{B26F7C5F-901C-4E66-8F70-EAEFEB912FD3}" srcOrd="0" destOrd="0" presId="urn:microsoft.com/office/officeart/2005/8/layout/vList5"/>
    <dgm:cxn modelId="{C3E87A49-4A42-4A61-98A2-8C59236FE64F}" type="presParOf" srcId="{D1DD038B-DDBB-4958-AEED-515FB1564947}" destId="{59241C04-3405-475E-8E59-5C03BCE987D0}" srcOrd="7" destOrd="0" presId="urn:microsoft.com/office/officeart/2005/8/layout/vList5"/>
    <dgm:cxn modelId="{EA0789DA-279A-4878-A45C-D833379B7892}" type="presParOf" srcId="{D1DD038B-DDBB-4958-AEED-515FB1564947}" destId="{AB1575D6-7BEC-411E-A035-0CB5BF57AC99}" srcOrd="8" destOrd="0" presId="urn:microsoft.com/office/officeart/2005/8/layout/vList5"/>
    <dgm:cxn modelId="{1E724EF1-51EE-462E-8707-44B28ADB000E}" type="presParOf" srcId="{AB1575D6-7BEC-411E-A035-0CB5BF57AC99}" destId="{44C9AAD3-6E90-420D-9600-C741EE8B20D4}" srcOrd="0" destOrd="0" presId="urn:microsoft.com/office/officeart/2005/8/layout/vList5"/>
    <dgm:cxn modelId="{840395C2-38E3-405A-9A90-4C05CBC18242}" type="presParOf" srcId="{D1DD038B-DDBB-4958-AEED-515FB1564947}" destId="{1FD5BDF9-B8AD-4194-B7ED-358142198A01}" srcOrd="9" destOrd="0" presId="urn:microsoft.com/office/officeart/2005/8/layout/vList5"/>
    <dgm:cxn modelId="{EBA81B12-C3A9-48EA-B69E-0B23D778DA64}" type="presParOf" srcId="{D1DD038B-DDBB-4958-AEED-515FB1564947}" destId="{6766697E-D06B-486B-A1D4-857F0F324088}" srcOrd="10" destOrd="0" presId="urn:microsoft.com/office/officeart/2005/8/layout/vList5"/>
    <dgm:cxn modelId="{AC94CDF8-FD21-4FB8-938A-9EC42B77C871}" type="presParOf" srcId="{6766697E-D06B-486B-A1D4-857F0F324088}" destId="{0D9A0793-F331-48C6-96B1-460C9A4F4387}" srcOrd="0" destOrd="0" presId="urn:microsoft.com/office/officeart/2005/8/layout/vList5"/>
    <dgm:cxn modelId="{3B43FCA8-22B2-40A2-8634-C4DB98CB3A53}" type="presParOf" srcId="{D1DD038B-DDBB-4958-AEED-515FB1564947}" destId="{0DF93F01-3DA4-4EF3-AFEB-8F6C9821383A}" srcOrd="11" destOrd="0" presId="urn:microsoft.com/office/officeart/2005/8/layout/vList5"/>
    <dgm:cxn modelId="{7535DAB8-C2B2-4846-87AD-51C32B9779C0}" type="presParOf" srcId="{D1DD038B-DDBB-4958-AEED-515FB1564947}" destId="{A8561C83-8C51-45BD-A459-FFB46DBE4E19}" srcOrd="12" destOrd="0" presId="urn:microsoft.com/office/officeart/2005/8/layout/vList5"/>
    <dgm:cxn modelId="{5B0334A0-7183-4E73-8992-25DFB265CEBB}" type="presParOf" srcId="{A8561C83-8C51-45BD-A459-FFB46DBE4E19}" destId="{6BC0116C-FFD5-400A-8D75-E3F383CEB0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A708B-E905-40D4-A231-647F41CF7B8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E8C335-4B90-4EEE-BD7F-ADB0D1079DD6}">
      <dgm:prSet custT="1"/>
      <dgm:spPr>
        <a:solidFill>
          <a:schemeClr val="accent2">
            <a:hueOff val="0"/>
            <a:satOff val="0"/>
            <a:lumOff val="0"/>
            <a:alpha val="9000"/>
          </a:schemeClr>
        </a:solidFill>
      </dgm:spPr>
      <dgm:t>
        <a:bodyPr/>
        <a:lstStyle/>
        <a:p>
          <a:pPr algn="l" rtl="0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ремонт объектов системы наружного освещения направлено 24 332,1 тыс. рублей</a:t>
          </a:r>
        </a:p>
      </dgm:t>
    </dgm:pt>
    <dgm:pt modelId="{C069ED6C-E72A-4E00-8AB6-75D1393CD976}" type="parTrans" cxnId="{790FC229-C891-4E65-ABA1-7969056570D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37BED29-7BAA-49C0-A553-9C5285656639}" type="sibTrans" cxnId="{790FC229-C891-4E65-ABA1-7969056570D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16F408B-E045-41F3-B08D-5CF69B0127AA}">
      <dgm:prSet custT="1"/>
      <dgm:spPr>
        <a:solidFill>
          <a:schemeClr val="accent1">
            <a:alpha val="9000"/>
          </a:schemeClr>
        </a:solidFill>
      </dgm:spPr>
      <dgm:t>
        <a:bodyPr/>
        <a:lstStyle/>
        <a:p>
          <a:pPr algn="l" rtl="0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оплату за электроэнергию по уличному освещению – 41 551,9 тыс. рублей</a:t>
          </a:r>
        </a:p>
      </dgm:t>
    </dgm:pt>
    <dgm:pt modelId="{B1966BA3-AC57-4423-BF9B-AECB3CC3F728}" type="parTrans" cxnId="{FEFA277E-F0B4-48DC-BEE2-CEC7B005D7C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104DCD4-A12B-41A1-A31A-DB98E89B923F}" type="sibTrans" cxnId="{FEFA277E-F0B4-48DC-BEE2-CEC7B005D7C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8206DDE-A922-454B-AE39-0377A6964BE5}">
      <dgm:prSet custT="1"/>
      <dgm:spPr>
        <a:solidFill>
          <a:schemeClr val="accent1">
            <a:alpha val="9000"/>
          </a:schemeClr>
        </a:solidFill>
      </dgm:spPr>
      <dgm:t>
        <a:bodyPr/>
        <a:lstStyle/>
        <a:p>
          <a:pPr algn="l" rtl="0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модернизацию и развитие систем наружного освещения, ввод в строй новых объектов уличного освещения – 2 750,9 тыс. рублей</a:t>
          </a:r>
        </a:p>
      </dgm:t>
    </dgm:pt>
    <dgm:pt modelId="{5A935606-EE86-4926-9B82-2D4DA99C4C7D}" type="parTrans" cxnId="{C234CC14-B59D-42E3-A862-05FE72B11E4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F71A8EE-23F4-47C4-8FA1-9C760AD2A59A}" type="sibTrans" cxnId="{C234CC14-B59D-42E3-A862-05FE72B11E4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9E5F1FF-EA25-4381-B7BE-1BE1239FBEFC}">
      <dgm:prSet custT="1"/>
      <dgm:spPr>
        <a:solidFill>
          <a:schemeClr val="accent1">
            <a:alpha val="9000"/>
          </a:schemeClr>
        </a:solidFill>
      </dgm:spPr>
      <dgm:t>
        <a:bodyPr/>
        <a:lstStyle/>
        <a:p>
          <a:pPr algn="l" rtl="0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организацию бесплатного горячего питания обучающихся начальных классов  -   51 555,7 тыс. рублей за счет субсидии из федерального и областного бюджетов</a:t>
          </a:r>
        </a:p>
      </dgm:t>
    </dgm:pt>
    <dgm:pt modelId="{38F40A04-B935-44C4-BBFF-959431098CF0}" type="parTrans" cxnId="{4F82BED6-6710-414A-83A2-D0767DA560F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948B484-9344-4CBB-956F-47DD4EA64CCE}" type="sibTrans" cxnId="{4F82BED6-6710-414A-83A2-D0767DA560F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B7C7E2-CB61-49AA-80AE-7DBFFB03D62E}">
      <dgm:prSet custT="1"/>
      <dgm:spPr>
        <a:solidFill>
          <a:schemeClr val="accent1">
            <a:alpha val="9000"/>
          </a:schemeClr>
        </a:solidFill>
      </dgm:spPr>
      <dgm:t>
        <a:bodyPr/>
        <a:lstStyle/>
        <a:p>
          <a:pPr algn="l" rtl="0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питание отдельным категориям учащихся израсходовано – 26 496,4 тыс. рублей за счет целевой субсидии из бюджета Московской области, за счет средств местного бюджета – 7 604,5 тыс. рублей</a:t>
          </a:r>
        </a:p>
      </dgm:t>
    </dgm:pt>
    <dgm:pt modelId="{C0B121D5-3CAD-43A1-9DBB-FEF6B8E32D58}" type="parTrans" cxnId="{FF9D91F3-314E-4B08-B62A-54AAD2409E0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8BBF750-CF82-41C0-8E31-CB945BEF0A75}" type="sibTrans" cxnId="{FF9D91F3-314E-4B08-B62A-54AAD2409E0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A26605F-5D4B-401E-A2C8-74C077222A6E}">
      <dgm:prSet custT="1"/>
      <dgm:spPr>
        <a:solidFill>
          <a:schemeClr val="accent1">
            <a:alpha val="9000"/>
          </a:schemeClr>
        </a:solidFill>
      </dgm:spPr>
      <dgm:t>
        <a:bodyPr/>
        <a:lstStyle/>
        <a:p>
          <a:pPr algn="l" rtl="0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 компенсацию родительской платы за присмотр и уход за детьми, осваивающими образовательные программы дошкольного образования направлено – 24 870,6 тыс. рублей</a:t>
          </a:r>
        </a:p>
      </dgm:t>
    </dgm:pt>
    <dgm:pt modelId="{8CA51940-E67D-48A1-A477-D654907C2658}" type="parTrans" cxnId="{214758C7-9154-45AB-A6A6-FC25E8C1CFE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4FB3315-194E-4200-A4B2-0312893841AE}" type="sibTrans" cxnId="{214758C7-9154-45AB-A6A6-FC25E8C1CFE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F30C862-3D79-4222-BE32-B30A1D11835B}">
      <dgm:prSet custT="1"/>
      <dgm:spPr>
        <a:solidFill>
          <a:schemeClr val="accent1">
            <a:alpha val="9000"/>
          </a:schemeClr>
        </a:solidFill>
      </dgm:spPr>
      <dgm:t>
        <a:bodyPr/>
        <a:lstStyle/>
        <a:p>
          <a:pPr algn="l" rtl="0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поддержку творческой деятельности театров – 38 457,0 тыс. рублей, из них из бюджета Московской области – 1 263,4 тыс. рублей, из бюджета Российской Федерации – 1 685,0 тыс. рублей </a:t>
          </a:r>
        </a:p>
      </dgm:t>
    </dgm:pt>
    <dgm:pt modelId="{500880D3-BC85-46CB-B0D5-17C130AF333C}" type="parTrans" cxnId="{87CE1A4C-AE3D-4582-9319-0FAF025A10D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5FC726C-A020-4C03-BEB3-34996C4C0BDB}" type="sibTrans" cxnId="{87CE1A4C-AE3D-4582-9319-0FAF025A10D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F02896B-9C00-4866-8280-EF385030DA9C}">
      <dgm:prSet custT="1"/>
      <dgm:spPr>
        <a:solidFill>
          <a:schemeClr val="accent1">
            <a:alpha val="9000"/>
          </a:schemeClr>
        </a:solidFill>
      </dgm:spPr>
      <dgm:t>
        <a:bodyPr/>
        <a:lstStyle/>
        <a:p>
          <a:pPr algn="l" rtl="0"/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оплату льгот и субсидий на оплату жилого помещения и коммунальных услуг отдельным категориям граждан по решениям органов местного самоуправления – 15 284,1 тыс. рублей</a:t>
          </a:r>
        </a:p>
      </dgm:t>
    </dgm:pt>
    <dgm:pt modelId="{E5110E8A-DA47-4AC6-8DE8-BA12BB1C5DE5}" type="parTrans" cxnId="{1DB7DA93-B9BA-4713-BD3E-9C7075EC9C4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2C2980D-4457-4F51-8DDB-006BE256241F}" type="sibTrans" cxnId="{1DB7DA93-B9BA-4713-BD3E-9C7075EC9C4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EBDF99E-60E9-489C-85CA-1BAF2FC56B32}" type="pres">
      <dgm:prSet presAssocID="{C2EA708B-E905-40D4-A231-647F41CF7B87}" presName="Name0" presStyleCnt="0">
        <dgm:presLayoutVars>
          <dgm:dir/>
          <dgm:animLvl val="lvl"/>
          <dgm:resizeHandles val="exact"/>
        </dgm:presLayoutVars>
      </dgm:prSet>
      <dgm:spPr/>
    </dgm:pt>
    <dgm:pt modelId="{4056DB03-8642-491C-8857-02C2CC1AF1E5}" type="pres">
      <dgm:prSet presAssocID="{A2E8C335-4B90-4EEE-BD7F-ADB0D1079DD6}" presName="linNode" presStyleCnt="0"/>
      <dgm:spPr/>
    </dgm:pt>
    <dgm:pt modelId="{D41238A0-8AB6-4B57-82B5-BF647B875DFB}" type="pres">
      <dgm:prSet presAssocID="{A2E8C335-4B90-4EEE-BD7F-ADB0D1079DD6}" presName="parentText" presStyleLbl="node1" presStyleIdx="0" presStyleCnt="8" custScaleX="277778" custLinFactNeighborX="17531" custLinFactNeighborY="3304">
        <dgm:presLayoutVars>
          <dgm:chMax val="1"/>
          <dgm:bulletEnabled val="1"/>
        </dgm:presLayoutVars>
      </dgm:prSet>
      <dgm:spPr/>
    </dgm:pt>
    <dgm:pt modelId="{33CB8629-E8C3-4630-8ADD-11C4AD13335D}" type="pres">
      <dgm:prSet presAssocID="{237BED29-7BAA-49C0-A553-9C5285656639}" presName="sp" presStyleCnt="0"/>
      <dgm:spPr/>
    </dgm:pt>
    <dgm:pt modelId="{9C3FB98C-8D8B-45B7-BC32-EB26ED725518}" type="pres">
      <dgm:prSet presAssocID="{816F408B-E045-41F3-B08D-5CF69B0127AA}" presName="linNode" presStyleCnt="0"/>
      <dgm:spPr/>
    </dgm:pt>
    <dgm:pt modelId="{1E1EBF25-E48A-4A36-A87E-9797A9F56F06}" type="pres">
      <dgm:prSet presAssocID="{816F408B-E045-41F3-B08D-5CF69B0127AA}" presName="parentText" presStyleLbl="node1" presStyleIdx="1" presStyleCnt="8" custScaleX="277778" custLinFactNeighborX="1397" custLinFactNeighborY="-4346">
        <dgm:presLayoutVars>
          <dgm:chMax val="1"/>
          <dgm:bulletEnabled val="1"/>
        </dgm:presLayoutVars>
      </dgm:prSet>
      <dgm:spPr/>
    </dgm:pt>
    <dgm:pt modelId="{BF2E295D-2007-4A88-A276-9C0F695D9E03}" type="pres">
      <dgm:prSet presAssocID="{2104DCD4-A12B-41A1-A31A-DB98E89B923F}" presName="sp" presStyleCnt="0"/>
      <dgm:spPr/>
    </dgm:pt>
    <dgm:pt modelId="{298994B3-6CAA-456D-AA65-296939BE235D}" type="pres">
      <dgm:prSet presAssocID="{88206DDE-A922-454B-AE39-0377A6964BE5}" presName="linNode" presStyleCnt="0"/>
      <dgm:spPr/>
    </dgm:pt>
    <dgm:pt modelId="{D1D1E964-585D-4729-8075-5CF7033B5B7E}" type="pres">
      <dgm:prSet presAssocID="{88206DDE-A922-454B-AE39-0377A6964BE5}" presName="parentText" presStyleLbl="node1" presStyleIdx="2" presStyleCnt="8" custScaleX="277778" custLinFactNeighborX="2219" custLinFactNeighborY="-8937">
        <dgm:presLayoutVars>
          <dgm:chMax val="1"/>
          <dgm:bulletEnabled val="1"/>
        </dgm:presLayoutVars>
      </dgm:prSet>
      <dgm:spPr/>
    </dgm:pt>
    <dgm:pt modelId="{DED06863-C792-41CF-87DE-009E3A0C87B5}" type="pres">
      <dgm:prSet presAssocID="{9F71A8EE-23F4-47C4-8FA1-9C760AD2A59A}" presName="sp" presStyleCnt="0"/>
      <dgm:spPr/>
    </dgm:pt>
    <dgm:pt modelId="{8302F680-946F-4D5C-90D6-7AFCA566385F}" type="pres">
      <dgm:prSet presAssocID="{99E5F1FF-EA25-4381-B7BE-1BE1239FBEFC}" presName="linNode" presStyleCnt="0"/>
      <dgm:spPr/>
    </dgm:pt>
    <dgm:pt modelId="{2EAF3037-C738-4351-BE4F-9BB4C1C0557A}" type="pres">
      <dgm:prSet presAssocID="{99E5F1FF-EA25-4381-B7BE-1BE1239FBEFC}" presName="parentText" presStyleLbl="node1" presStyleIdx="3" presStyleCnt="8" custScaleX="277778">
        <dgm:presLayoutVars>
          <dgm:chMax val="1"/>
          <dgm:bulletEnabled val="1"/>
        </dgm:presLayoutVars>
      </dgm:prSet>
      <dgm:spPr/>
    </dgm:pt>
    <dgm:pt modelId="{E7A972C1-BAE1-4798-A6E7-A7A864F27080}" type="pres">
      <dgm:prSet presAssocID="{E948B484-9344-4CBB-956F-47DD4EA64CCE}" presName="sp" presStyleCnt="0"/>
      <dgm:spPr/>
    </dgm:pt>
    <dgm:pt modelId="{80698157-F758-429A-84B7-666308F76528}" type="pres">
      <dgm:prSet presAssocID="{AEB7C7E2-CB61-49AA-80AE-7DBFFB03D62E}" presName="linNode" presStyleCnt="0"/>
      <dgm:spPr/>
    </dgm:pt>
    <dgm:pt modelId="{545FB469-7708-4C7D-A7A2-9600C0B1F8D3}" type="pres">
      <dgm:prSet presAssocID="{AEB7C7E2-CB61-49AA-80AE-7DBFFB03D62E}" presName="parentText" presStyleLbl="node1" presStyleIdx="4" presStyleCnt="8" custScaleX="277778" custLinFactNeighborX="2554">
        <dgm:presLayoutVars>
          <dgm:chMax val="1"/>
          <dgm:bulletEnabled val="1"/>
        </dgm:presLayoutVars>
      </dgm:prSet>
      <dgm:spPr/>
    </dgm:pt>
    <dgm:pt modelId="{01A10ADC-B067-4219-BB47-0130C2517879}" type="pres">
      <dgm:prSet presAssocID="{38BBF750-CF82-41C0-8E31-CB945BEF0A75}" presName="sp" presStyleCnt="0"/>
      <dgm:spPr/>
    </dgm:pt>
    <dgm:pt modelId="{5244A4C5-E6A2-4A26-9CA5-3149A5B3C0B9}" type="pres">
      <dgm:prSet presAssocID="{6A26605F-5D4B-401E-A2C8-74C077222A6E}" presName="linNode" presStyleCnt="0"/>
      <dgm:spPr/>
    </dgm:pt>
    <dgm:pt modelId="{006504BD-5F15-4418-AC2F-0E9603EFF1DD}" type="pres">
      <dgm:prSet presAssocID="{6A26605F-5D4B-401E-A2C8-74C077222A6E}" presName="parentText" presStyleLbl="node1" presStyleIdx="5" presStyleCnt="8" custScaleX="277778" custLinFactNeighborX="2789" custLinFactNeighborY="1652">
        <dgm:presLayoutVars>
          <dgm:chMax val="1"/>
          <dgm:bulletEnabled val="1"/>
        </dgm:presLayoutVars>
      </dgm:prSet>
      <dgm:spPr/>
    </dgm:pt>
    <dgm:pt modelId="{4461AEF6-9ED0-437E-88A9-7B6DE56E1CFA}" type="pres">
      <dgm:prSet presAssocID="{24FB3315-194E-4200-A4B2-0312893841AE}" presName="sp" presStyleCnt="0"/>
      <dgm:spPr/>
    </dgm:pt>
    <dgm:pt modelId="{F9BDFF34-1CE6-4E6C-A7F6-DDBAF3FCB169}" type="pres">
      <dgm:prSet presAssocID="{0F30C862-3D79-4222-BE32-B30A1D11835B}" presName="linNode" presStyleCnt="0"/>
      <dgm:spPr/>
    </dgm:pt>
    <dgm:pt modelId="{1BCCAD72-4ACD-4A83-ADCE-ACD6024CA196}" type="pres">
      <dgm:prSet presAssocID="{0F30C862-3D79-4222-BE32-B30A1D11835B}" presName="parentText" presStyleLbl="node1" presStyleIdx="6" presStyleCnt="8" custScaleX="277778">
        <dgm:presLayoutVars>
          <dgm:chMax val="1"/>
          <dgm:bulletEnabled val="1"/>
        </dgm:presLayoutVars>
      </dgm:prSet>
      <dgm:spPr/>
    </dgm:pt>
    <dgm:pt modelId="{32C78F75-220F-49C8-9D8C-A6D47FF4146E}" type="pres">
      <dgm:prSet presAssocID="{05FC726C-A020-4C03-BEB3-34996C4C0BDB}" presName="sp" presStyleCnt="0"/>
      <dgm:spPr/>
    </dgm:pt>
    <dgm:pt modelId="{7C2596DC-D8EF-47C4-ABDE-02CB80B54B25}" type="pres">
      <dgm:prSet presAssocID="{BF02896B-9C00-4866-8280-EF385030DA9C}" presName="linNode" presStyleCnt="0"/>
      <dgm:spPr/>
    </dgm:pt>
    <dgm:pt modelId="{F249DF20-4651-459B-9162-6150D6D156C7}" type="pres">
      <dgm:prSet presAssocID="{BF02896B-9C00-4866-8280-EF385030DA9C}" presName="parentText" presStyleLbl="node1" presStyleIdx="7" presStyleCnt="8" custScaleX="277778" custLinFactNeighborX="136">
        <dgm:presLayoutVars>
          <dgm:chMax val="1"/>
          <dgm:bulletEnabled val="1"/>
        </dgm:presLayoutVars>
      </dgm:prSet>
      <dgm:spPr/>
    </dgm:pt>
  </dgm:ptLst>
  <dgm:cxnLst>
    <dgm:cxn modelId="{00824C14-9A98-437A-A46A-DDC11410D52A}" type="presOf" srcId="{C2EA708B-E905-40D4-A231-647F41CF7B87}" destId="{FEBDF99E-60E9-489C-85CA-1BAF2FC56B32}" srcOrd="0" destOrd="0" presId="urn:microsoft.com/office/officeart/2005/8/layout/vList5"/>
    <dgm:cxn modelId="{C234CC14-B59D-42E3-A862-05FE72B11E48}" srcId="{C2EA708B-E905-40D4-A231-647F41CF7B87}" destId="{88206DDE-A922-454B-AE39-0377A6964BE5}" srcOrd="2" destOrd="0" parTransId="{5A935606-EE86-4926-9B82-2D4DA99C4C7D}" sibTransId="{9F71A8EE-23F4-47C4-8FA1-9C760AD2A59A}"/>
    <dgm:cxn modelId="{ABF81F1F-F997-443D-A297-725584F2EB94}" type="presOf" srcId="{0F30C862-3D79-4222-BE32-B30A1D11835B}" destId="{1BCCAD72-4ACD-4A83-ADCE-ACD6024CA196}" srcOrd="0" destOrd="0" presId="urn:microsoft.com/office/officeart/2005/8/layout/vList5"/>
    <dgm:cxn modelId="{790FC229-C891-4E65-ABA1-7969056570D8}" srcId="{C2EA708B-E905-40D4-A231-647F41CF7B87}" destId="{A2E8C335-4B90-4EEE-BD7F-ADB0D1079DD6}" srcOrd="0" destOrd="0" parTransId="{C069ED6C-E72A-4E00-8AB6-75D1393CD976}" sibTransId="{237BED29-7BAA-49C0-A553-9C5285656639}"/>
    <dgm:cxn modelId="{DA373362-C7C1-4E0E-84E4-913D73FB1CCC}" type="presOf" srcId="{BF02896B-9C00-4866-8280-EF385030DA9C}" destId="{F249DF20-4651-459B-9162-6150D6D156C7}" srcOrd="0" destOrd="0" presId="urn:microsoft.com/office/officeart/2005/8/layout/vList5"/>
    <dgm:cxn modelId="{87CE1A4C-AE3D-4582-9319-0FAF025A10D6}" srcId="{C2EA708B-E905-40D4-A231-647F41CF7B87}" destId="{0F30C862-3D79-4222-BE32-B30A1D11835B}" srcOrd="6" destOrd="0" parTransId="{500880D3-BC85-46CB-B0D5-17C130AF333C}" sibTransId="{05FC726C-A020-4C03-BEB3-34996C4C0BDB}"/>
    <dgm:cxn modelId="{B794524D-9107-4E56-B8A6-5B9E5AF37847}" type="presOf" srcId="{AEB7C7E2-CB61-49AA-80AE-7DBFFB03D62E}" destId="{545FB469-7708-4C7D-A7A2-9600C0B1F8D3}" srcOrd="0" destOrd="0" presId="urn:microsoft.com/office/officeart/2005/8/layout/vList5"/>
    <dgm:cxn modelId="{FEFA277E-F0B4-48DC-BEE2-CEC7B005D7CF}" srcId="{C2EA708B-E905-40D4-A231-647F41CF7B87}" destId="{816F408B-E045-41F3-B08D-5CF69B0127AA}" srcOrd="1" destOrd="0" parTransId="{B1966BA3-AC57-4423-BF9B-AECB3CC3F728}" sibTransId="{2104DCD4-A12B-41A1-A31A-DB98E89B923F}"/>
    <dgm:cxn modelId="{BAAC1489-AF31-426A-B2D1-65B6BB19F780}" type="presOf" srcId="{6A26605F-5D4B-401E-A2C8-74C077222A6E}" destId="{006504BD-5F15-4418-AC2F-0E9603EFF1DD}" srcOrd="0" destOrd="0" presId="urn:microsoft.com/office/officeart/2005/8/layout/vList5"/>
    <dgm:cxn modelId="{1DB7DA93-B9BA-4713-BD3E-9C7075EC9C43}" srcId="{C2EA708B-E905-40D4-A231-647F41CF7B87}" destId="{BF02896B-9C00-4866-8280-EF385030DA9C}" srcOrd="7" destOrd="0" parTransId="{E5110E8A-DA47-4AC6-8DE8-BA12BB1C5DE5}" sibTransId="{42C2980D-4457-4F51-8DDB-006BE256241F}"/>
    <dgm:cxn modelId="{4FA585A0-EEA1-4FE7-8316-70311EE851A7}" type="presOf" srcId="{A2E8C335-4B90-4EEE-BD7F-ADB0D1079DD6}" destId="{D41238A0-8AB6-4B57-82B5-BF647B875DFB}" srcOrd="0" destOrd="0" presId="urn:microsoft.com/office/officeart/2005/8/layout/vList5"/>
    <dgm:cxn modelId="{79866EB5-785B-409D-8D57-B15E5DA1AE3F}" type="presOf" srcId="{99E5F1FF-EA25-4381-B7BE-1BE1239FBEFC}" destId="{2EAF3037-C738-4351-BE4F-9BB4C1C0557A}" srcOrd="0" destOrd="0" presId="urn:microsoft.com/office/officeart/2005/8/layout/vList5"/>
    <dgm:cxn modelId="{3F5CA5C2-9F2E-4A1B-918D-474BEE985306}" type="presOf" srcId="{88206DDE-A922-454B-AE39-0377A6964BE5}" destId="{D1D1E964-585D-4729-8075-5CF7033B5B7E}" srcOrd="0" destOrd="0" presId="urn:microsoft.com/office/officeart/2005/8/layout/vList5"/>
    <dgm:cxn modelId="{214758C7-9154-45AB-A6A6-FC25E8C1CFE6}" srcId="{C2EA708B-E905-40D4-A231-647F41CF7B87}" destId="{6A26605F-5D4B-401E-A2C8-74C077222A6E}" srcOrd="5" destOrd="0" parTransId="{8CA51940-E67D-48A1-A477-D654907C2658}" sibTransId="{24FB3315-194E-4200-A4B2-0312893841AE}"/>
    <dgm:cxn modelId="{4F82BED6-6710-414A-83A2-D0767DA560F0}" srcId="{C2EA708B-E905-40D4-A231-647F41CF7B87}" destId="{99E5F1FF-EA25-4381-B7BE-1BE1239FBEFC}" srcOrd="3" destOrd="0" parTransId="{38F40A04-B935-44C4-BBFF-959431098CF0}" sibTransId="{E948B484-9344-4CBB-956F-47DD4EA64CCE}"/>
    <dgm:cxn modelId="{492C80EA-565B-47BB-929E-7E425D938AA5}" type="presOf" srcId="{816F408B-E045-41F3-B08D-5CF69B0127AA}" destId="{1E1EBF25-E48A-4A36-A87E-9797A9F56F06}" srcOrd="0" destOrd="0" presId="urn:microsoft.com/office/officeart/2005/8/layout/vList5"/>
    <dgm:cxn modelId="{FF9D91F3-314E-4B08-B62A-54AAD2409E01}" srcId="{C2EA708B-E905-40D4-A231-647F41CF7B87}" destId="{AEB7C7E2-CB61-49AA-80AE-7DBFFB03D62E}" srcOrd="4" destOrd="0" parTransId="{C0B121D5-3CAD-43A1-9DBB-FEF6B8E32D58}" sibTransId="{38BBF750-CF82-41C0-8E31-CB945BEF0A75}"/>
    <dgm:cxn modelId="{252BB379-6610-4DFF-A233-9BE35EFB7AE7}" type="presParOf" srcId="{FEBDF99E-60E9-489C-85CA-1BAF2FC56B32}" destId="{4056DB03-8642-491C-8857-02C2CC1AF1E5}" srcOrd="0" destOrd="0" presId="urn:microsoft.com/office/officeart/2005/8/layout/vList5"/>
    <dgm:cxn modelId="{2C6E8ABC-E9B1-4792-9325-4C08B6F64AD7}" type="presParOf" srcId="{4056DB03-8642-491C-8857-02C2CC1AF1E5}" destId="{D41238A0-8AB6-4B57-82B5-BF647B875DFB}" srcOrd="0" destOrd="0" presId="urn:microsoft.com/office/officeart/2005/8/layout/vList5"/>
    <dgm:cxn modelId="{3F98F35A-7782-4146-B361-90C9FF637534}" type="presParOf" srcId="{FEBDF99E-60E9-489C-85CA-1BAF2FC56B32}" destId="{33CB8629-E8C3-4630-8ADD-11C4AD13335D}" srcOrd="1" destOrd="0" presId="urn:microsoft.com/office/officeart/2005/8/layout/vList5"/>
    <dgm:cxn modelId="{8A326B8D-4375-4A7D-BC5B-CFB68BC6E440}" type="presParOf" srcId="{FEBDF99E-60E9-489C-85CA-1BAF2FC56B32}" destId="{9C3FB98C-8D8B-45B7-BC32-EB26ED725518}" srcOrd="2" destOrd="0" presId="urn:microsoft.com/office/officeart/2005/8/layout/vList5"/>
    <dgm:cxn modelId="{03DA5C36-4D32-4672-9299-F69B1791A4E4}" type="presParOf" srcId="{9C3FB98C-8D8B-45B7-BC32-EB26ED725518}" destId="{1E1EBF25-E48A-4A36-A87E-9797A9F56F06}" srcOrd="0" destOrd="0" presId="urn:microsoft.com/office/officeart/2005/8/layout/vList5"/>
    <dgm:cxn modelId="{24D22B22-8FB5-40FE-8882-FEC7DD91D64E}" type="presParOf" srcId="{FEBDF99E-60E9-489C-85CA-1BAF2FC56B32}" destId="{BF2E295D-2007-4A88-A276-9C0F695D9E03}" srcOrd="3" destOrd="0" presId="urn:microsoft.com/office/officeart/2005/8/layout/vList5"/>
    <dgm:cxn modelId="{FF232EEA-CABF-443E-8875-C84674A9FCDE}" type="presParOf" srcId="{FEBDF99E-60E9-489C-85CA-1BAF2FC56B32}" destId="{298994B3-6CAA-456D-AA65-296939BE235D}" srcOrd="4" destOrd="0" presId="urn:microsoft.com/office/officeart/2005/8/layout/vList5"/>
    <dgm:cxn modelId="{D7850285-FB8A-4A2D-9314-BE8C48AB8391}" type="presParOf" srcId="{298994B3-6CAA-456D-AA65-296939BE235D}" destId="{D1D1E964-585D-4729-8075-5CF7033B5B7E}" srcOrd="0" destOrd="0" presId="urn:microsoft.com/office/officeart/2005/8/layout/vList5"/>
    <dgm:cxn modelId="{C91B9B16-C7D6-4732-A641-B121D7F99E07}" type="presParOf" srcId="{FEBDF99E-60E9-489C-85CA-1BAF2FC56B32}" destId="{DED06863-C792-41CF-87DE-009E3A0C87B5}" srcOrd="5" destOrd="0" presId="urn:microsoft.com/office/officeart/2005/8/layout/vList5"/>
    <dgm:cxn modelId="{2163DF5A-0791-45A6-813D-C17ACB333999}" type="presParOf" srcId="{FEBDF99E-60E9-489C-85CA-1BAF2FC56B32}" destId="{8302F680-946F-4D5C-90D6-7AFCA566385F}" srcOrd="6" destOrd="0" presId="urn:microsoft.com/office/officeart/2005/8/layout/vList5"/>
    <dgm:cxn modelId="{29F1A4D4-F585-423D-92BA-D516A2E6EB67}" type="presParOf" srcId="{8302F680-946F-4D5C-90D6-7AFCA566385F}" destId="{2EAF3037-C738-4351-BE4F-9BB4C1C0557A}" srcOrd="0" destOrd="0" presId="urn:microsoft.com/office/officeart/2005/8/layout/vList5"/>
    <dgm:cxn modelId="{B1726D15-A66E-4CF5-90D0-D3F24DCDCDDD}" type="presParOf" srcId="{FEBDF99E-60E9-489C-85CA-1BAF2FC56B32}" destId="{E7A972C1-BAE1-4798-A6E7-A7A864F27080}" srcOrd="7" destOrd="0" presId="urn:microsoft.com/office/officeart/2005/8/layout/vList5"/>
    <dgm:cxn modelId="{6A90874F-C4E3-4D8D-B144-78D0F1DC1298}" type="presParOf" srcId="{FEBDF99E-60E9-489C-85CA-1BAF2FC56B32}" destId="{80698157-F758-429A-84B7-666308F76528}" srcOrd="8" destOrd="0" presId="urn:microsoft.com/office/officeart/2005/8/layout/vList5"/>
    <dgm:cxn modelId="{06BEE9FA-A072-4D1B-9EE2-A505D88E0E44}" type="presParOf" srcId="{80698157-F758-429A-84B7-666308F76528}" destId="{545FB469-7708-4C7D-A7A2-9600C0B1F8D3}" srcOrd="0" destOrd="0" presId="urn:microsoft.com/office/officeart/2005/8/layout/vList5"/>
    <dgm:cxn modelId="{92F1FFB8-CE4C-4320-8CF3-062844B6A2F7}" type="presParOf" srcId="{FEBDF99E-60E9-489C-85CA-1BAF2FC56B32}" destId="{01A10ADC-B067-4219-BB47-0130C2517879}" srcOrd="9" destOrd="0" presId="urn:microsoft.com/office/officeart/2005/8/layout/vList5"/>
    <dgm:cxn modelId="{C84FE44A-8CFA-457D-928D-2E0813CAFD7D}" type="presParOf" srcId="{FEBDF99E-60E9-489C-85CA-1BAF2FC56B32}" destId="{5244A4C5-E6A2-4A26-9CA5-3149A5B3C0B9}" srcOrd="10" destOrd="0" presId="urn:microsoft.com/office/officeart/2005/8/layout/vList5"/>
    <dgm:cxn modelId="{7387A36E-67F3-4E54-B5A5-77F23FB19226}" type="presParOf" srcId="{5244A4C5-E6A2-4A26-9CA5-3149A5B3C0B9}" destId="{006504BD-5F15-4418-AC2F-0E9603EFF1DD}" srcOrd="0" destOrd="0" presId="urn:microsoft.com/office/officeart/2005/8/layout/vList5"/>
    <dgm:cxn modelId="{B83814D6-43ED-4EEE-8111-ABF5252C199B}" type="presParOf" srcId="{FEBDF99E-60E9-489C-85CA-1BAF2FC56B32}" destId="{4461AEF6-9ED0-437E-88A9-7B6DE56E1CFA}" srcOrd="11" destOrd="0" presId="urn:microsoft.com/office/officeart/2005/8/layout/vList5"/>
    <dgm:cxn modelId="{B1C11F92-129A-41F6-8604-3163770AA13E}" type="presParOf" srcId="{FEBDF99E-60E9-489C-85CA-1BAF2FC56B32}" destId="{F9BDFF34-1CE6-4E6C-A7F6-DDBAF3FCB169}" srcOrd="12" destOrd="0" presId="urn:microsoft.com/office/officeart/2005/8/layout/vList5"/>
    <dgm:cxn modelId="{D2EC5AAC-286A-44FD-AC27-67882BEEFD95}" type="presParOf" srcId="{F9BDFF34-1CE6-4E6C-A7F6-DDBAF3FCB169}" destId="{1BCCAD72-4ACD-4A83-ADCE-ACD6024CA196}" srcOrd="0" destOrd="0" presId="urn:microsoft.com/office/officeart/2005/8/layout/vList5"/>
    <dgm:cxn modelId="{4934CFD8-225B-4F05-8A46-B68015FB96CA}" type="presParOf" srcId="{FEBDF99E-60E9-489C-85CA-1BAF2FC56B32}" destId="{32C78F75-220F-49C8-9D8C-A6D47FF4146E}" srcOrd="13" destOrd="0" presId="urn:microsoft.com/office/officeart/2005/8/layout/vList5"/>
    <dgm:cxn modelId="{6E6A241B-C56C-4D36-AC3F-E04C81F99B20}" type="presParOf" srcId="{FEBDF99E-60E9-489C-85CA-1BAF2FC56B32}" destId="{7C2596DC-D8EF-47C4-ABDE-02CB80B54B25}" srcOrd="14" destOrd="0" presId="urn:microsoft.com/office/officeart/2005/8/layout/vList5"/>
    <dgm:cxn modelId="{5965F138-086A-4F9A-9CD1-D27D5683F6AB}" type="presParOf" srcId="{7C2596DC-D8EF-47C4-ABDE-02CB80B54B25}" destId="{F249DF20-4651-459B-9162-6150D6D156C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B1DBF-CFCF-44F2-A02E-138B14F3E763}">
      <dsp:nvSpPr>
        <dsp:cNvPr id="0" name=""/>
        <dsp:cNvSpPr/>
      </dsp:nvSpPr>
      <dsp:spPr>
        <a:xfrm>
          <a:off x="0" y="1404"/>
          <a:ext cx="8610656" cy="7703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предупреждение и ликвидацию последствий ЧС  - 14 871,5 тыс. рублей</a:t>
          </a:r>
        </a:p>
      </dsp:txBody>
      <dsp:txXfrm>
        <a:off x="37606" y="39010"/>
        <a:ext cx="8535444" cy="695159"/>
      </dsp:txXfrm>
    </dsp:sp>
    <dsp:sp modelId="{8E35EBFA-D55F-4756-9BEC-0F9F438E1CC6}">
      <dsp:nvSpPr>
        <dsp:cNvPr id="0" name=""/>
        <dsp:cNvSpPr/>
      </dsp:nvSpPr>
      <dsp:spPr>
        <a:xfrm>
          <a:off x="4205" y="810771"/>
          <a:ext cx="8610656" cy="770371"/>
        </a:xfrm>
        <a:prstGeom prst="roundRect">
          <a:avLst/>
        </a:prstGeom>
        <a:solidFill>
          <a:schemeClr val="accent2">
            <a:hueOff val="71428"/>
            <a:satOff val="-8015"/>
            <a:lumOff val="1373"/>
            <a:alpha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ремонт дорог общего пользования, обеспечение безопасности движения – 96 978,1 тыс. рублей, в том числе за счет бюджета Московской области – 20 194,7 тыс. рублей</a:t>
          </a:r>
        </a:p>
      </dsp:txBody>
      <dsp:txXfrm>
        <a:off x="41811" y="848377"/>
        <a:ext cx="8535444" cy="695159"/>
      </dsp:txXfrm>
    </dsp:sp>
    <dsp:sp modelId="{82728B6E-B3BB-4951-A05D-C190203B074F}">
      <dsp:nvSpPr>
        <dsp:cNvPr id="0" name=""/>
        <dsp:cNvSpPr/>
      </dsp:nvSpPr>
      <dsp:spPr>
        <a:xfrm>
          <a:off x="8410" y="1619661"/>
          <a:ext cx="8610656" cy="770371"/>
        </a:xfrm>
        <a:prstGeom prst="roundRect">
          <a:avLst/>
        </a:prstGeom>
        <a:solidFill>
          <a:schemeClr val="accent2">
            <a:hueOff val="142856"/>
            <a:satOff val="-16031"/>
            <a:lumOff val="2745"/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ремонт асфальтового покрытия дворовых территорий -23 756,5 тыс. рублей</a:t>
          </a:r>
        </a:p>
      </dsp:txBody>
      <dsp:txXfrm>
        <a:off x="46016" y="1657267"/>
        <a:ext cx="8535444" cy="695159"/>
      </dsp:txXfrm>
    </dsp:sp>
    <dsp:sp modelId="{B26F7C5F-901C-4E66-8F70-EAEFEB912FD3}">
      <dsp:nvSpPr>
        <dsp:cNvPr id="0" name=""/>
        <dsp:cNvSpPr/>
      </dsp:nvSpPr>
      <dsp:spPr>
        <a:xfrm>
          <a:off x="0" y="2399107"/>
          <a:ext cx="8610656" cy="770371"/>
        </a:xfrm>
        <a:prstGeom prst="roundRect">
          <a:avLst/>
        </a:prstGeom>
        <a:solidFill>
          <a:schemeClr val="accent2">
            <a:hueOff val="214284"/>
            <a:satOff val="-24046"/>
            <a:lumOff val="4118"/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создание условий для обеспечения комфортного проживания жителей в многоквартирных домах – 12 989,9тыс. рублей</a:t>
          </a:r>
        </a:p>
      </dsp:txBody>
      <dsp:txXfrm>
        <a:off x="37606" y="2436713"/>
        <a:ext cx="8535444" cy="695159"/>
      </dsp:txXfrm>
    </dsp:sp>
    <dsp:sp modelId="{44C9AAD3-6E90-420D-9600-C741EE8B20D4}">
      <dsp:nvSpPr>
        <dsp:cNvPr id="0" name=""/>
        <dsp:cNvSpPr/>
      </dsp:nvSpPr>
      <dsp:spPr>
        <a:xfrm>
          <a:off x="4205" y="3237440"/>
          <a:ext cx="8610656" cy="770371"/>
        </a:xfrm>
        <a:prstGeom prst="roundRect">
          <a:avLst/>
        </a:prstGeom>
        <a:solidFill>
          <a:schemeClr val="accent2">
            <a:hueOff val="285712"/>
            <a:satOff val="-32061"/>
            <a:lumOff val="5491"/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развитие инженерной инфраструктуры и энергоэффективности - 11 403,9 тыс. рублей</a:t>
          </a:r>
        </a:p>
      </dsp:txBody>
      <dsp:txXfrm>
        <a:off x="41811" y="3275046"/>
        <a:ext cx="8535444" cy="695159"/>
      </dsp:txXfrm>
    </dsp:sp>
    <dsp:sp modelId="{0D9A0793-F331-48C6-96B1-460C9A4F4387}">
      <dsp:nvSpPr>
        <dsp:cNvPr id="0" name=""/>
        <dsp:cNvSpPr/>
      </dsp:nvSpPr>
      <dsp:spPr>
        <a:xfrm>
          <a:off x="8410" y="4046330"/>
          <a:ext cx="8610656" cy="602137"/>
        </a:xfrm>
        <a:prstGeom prst="roundRect">
          <a:avLst/>
        </a:prstGeom>
        <a:solidFill>
          <a:schemeClr val="accent2">
            <a:hueOff val="357140"/>
            <a:satOff val="-40077"/>
            <a:lumOff val="6863"/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санитарное содержание территории города – 22 230,2 тыс. рублей</a:t>
          </a:r>
        </a:p>
      </dsp:txBody>
      <dsp:txXfrm>
        <a:off x="37804" y="4075724"/>
        <a:ext cx="8551868" cy="543349"/>
      </dsp:txXfrm>
    </dsp:sp>
    <dsp:sp modelId="{6BC0116C-FFD5-400A-8D75-E3F383CEB032}">
      <dsp:nvSpPr>
        <dsp:cNvPr id="0" name=""/>
        <dsp:cNvSpPr/>
      </dsp:nvSpPr>
      <dsp:spPr>
        <a:xfrm>
          <a:off x="8410" y="4686986"/>
          <a:ext cx="8610656" cy="770371"/>
        </a:xfrm>
        <a:prstGeom prst="roundRect">
          <a:avLst/>
        </a:prstGeom>
        <a:solidFill>
          <a:schemeClr val="accent2">
            <a:hueOff val="428568"/>
            <a:satOff val="-48092"/>
            <a:lumOff val="8236"/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обустройство и содержание дворовых территорий, включая установку и модернизацию детских игровых, спортивных и иных площадок – 11 162,3 тыс. рублей</a:t>
          </a:r>
        </a:p>
      </dsp:txBody>
      <dsp:txXfrm>
        <a:off x="46016" y="4724592"/>
        <a:ext cx="8535444" cy="695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238A0-8AB6-4B57-82B5-BF647B875DFB}">
      <dsp:nvSpPr>
        <dsp:cNvPr id="0" name=""/>
        <dsp:cNvSpPr/>
      </dsp:nvSpPr>
      <dsp:spPr>
        <a:xfrm>
          <a:off x="9079" y="21453"/>
          <a:ext cx="9295787" cy="6428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ремонт объектов системы наружного освещения направлено 24 332,1 тыс. рублей</a:t>
          </a:r>
        </a:p>
      </dsp:txBody>
      <dsp:txXfrm>
        <a:off x="40461" y="52835"/>
        <a:ext cx="9233023" cy="580108"/>
      </dsp:txXfrm>
    </dsp:sp>
    <dsp:sp modelId="{1E1EBF25-E48A-4A36-A87E-9797A9F56F06}">
      <dsp:nvSpPr>
        <dsp:cNvPr id="0" name=""/>
        <dsp:cNvSpPr/>
      </dsp:nvSpPr>
      <dsp:spPr>
        <a:xfrm>
          <a:off x="9079" y="647290"/>
          <a:ext cx="9295787" cy="642872"/>
        </a:xfrm>
        <a:prstGeom prst="roundRect">
          <a:avLst/>
        </a:prstGeom>
        <a:solidFill>
          <a:schemeClr val="accent1"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оплату за электроэнергию по уличному освещению – 41 551,9 тыс. рублей</a:t>
          </a:r>
        </a:p>
      </dsp:txBody>
      <dsp:txXfrm>
        <a:off x="40461" y="678672"/>
        <a:ext cx="9233023" cy="580108"/>
      </dsp:txXfrm>
    </dsp:sp>
    <dsp:sp modelId="{D1D1E964-585D-4729-8075-5CF7033B5B7E}">
      <dsp:nvSpPr>
        <dsp:cNvPr id="0" name=""/>
        <dsp:cNvSpPr/>
      </dsp:nvSpPr>
      <dsp:spPr>
        <a:xfrm>
          <a:off x="9079" y="1292792"/>
          <a:ext cx="9295787" cy="642872"/>
        </a:xfrm>
        <a:prstGeom prst="roundRect">
          <a:avLst/>
        </a:prstGeom>
        <a:solidFill>
          <a:schemeClr val="accent1"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модернизацию и развитие систем наружного освещения, ввод в строй новых объектов уличного освещения – 2 750,9 тыс. рублей</a:t>
          </a:r>
        </a:p>
      </dsp:txBody>
      <dsp:txXfrm>
        <a:off x="40461" y="1324174"/>
        <a:ext cx="9233023" cy="580108"/>
      </dsp:txXfrm>
    </dsp:sp>
    <dsp:sp modelId="{2EAF3037-C738-4351-BE4F-9BB4C1C0557A}">
      <dsp:nvSpPr>
        <dsp:cNvPr id="0" name=""/>
        <dsp:cNvSpPr/>
      </dsp:nvSpPr>
      <dsp:spPr>
        <a:xfrm>
          <a:off x="4539" y="2025262"/>
          <a:ext cx="9295787" cy="642872"/>
        </a:xfrm>
        <a:prstGeom prst="roundRect">
          <a:avLst/>
        </a:prstGeom>
        <a:solidFill>
          <a:schemeClr val="accent1"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организацию бесплатного горячего питания обучающихся начальных классов  -   51 555,7 тыс. рублей за счет субсидии из федерального и областного бюджетов</a:t>
          </a:r>
        </a:p>
      </dsp:txBody>
      <dsp:txXfrm>
        <a:off x="35921" y="2056644"/>
        <a:ext cx="9233023" cy="580108"/>
      </dsp:txXfrm>
    </dsp:sp>
    <dsp:sp modelId="{545FB469-7708-4C7D-A7A2-9600C0B1F8D3}">
      <dsp:nvSpPr>
        <dsp:cNvPr id="0" name=""/>
        <dsp:cNvSpPr/>
      </dsp:nvSpPr>
      <dsp:spPr>
        <a:xfrm>
          <a:off x="9079" y="2700278"/>
          <a:ext cx="9295787" cy="642872"/>
        </a:xfrm>
        <a:prstGeom prst="roundRect">
          <a:avLst/>
        </a:prstGeom>
        <a:solidFill>
          <a:schemeClr val="accent1"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питание отдельным категориям учащихся израсходовано – 26 496,4 тыс. рублей за счет целевой субсидии из бюджета Московской области, за счет средств местного бюджета – 7 604,5 тыс. рублей</a:t>
          </a:r>
        </a:p>
      </dsp:txBody>
      <dsp:txXfrm>
        <a:off x="40461" y="2731660"/>
        <a:ext cx="9233023" cy="580108"/>
      </dsp:txXfrm>
    </dsp:sp>
    <dsp:sp modelId="{006504BD-5F15-4418-AC2F-0E9603EFF1DD}">
      <dsp:nvSpPr>
        <dsp:cNvPr id="0" name=""/>
        <dsp:cNvSpPr/>
      </dsp:nvSpPr>
      <dsp:spPr>
        <a:xfrm>
          <a:off x="9079" y="3385915"/>
          <a:ext cx="9295787" cy="642872"/>
        </a:xfrm>
        <a:prstGeom prst="roundRect">
          <a:avLst/>
        </a:prstGeom>
        <a:solidFill>
          <a:schemeClr val="accent1"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 компенсацию родительской платы за присмотр и уход за детьми, осваивающими образовательные программы дошкольного образования направлено – 24 870,6 тыс. рублей</a:t>
          </a:r>
        </a:p>
      </dsp:txBody>
      <dsp:txXfrm>
        <a:off x="40461" y="3417297"/>
        <a:ext cx="9233023" cy="580108"/>
      </dsp:txXfrm>
    </dsp:sp>
    <dsp:sp modelId="{1BCCAD72-4ACD-4A83-ADCE-ACD6024CA196}">
      <dsp:nvSpPr>
        <dsp:cNvPr id="0" name=""/>
        <dsp:cNvSpPr/>
      </dsp:nvSpPr>
      <dsp:spPr>
        <a:xfrm>
          <a:off x="4539" y="4050311"/>
          <a:ext cx="9295787" cy="642872"/>
        </a:xfrm>
        <a:prstGeom prst="roundRect">
          <a:avLst/>
        </a:prstGeom>
        <a:solidFill>
          <a:schemeClr val="accent1"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поддержку творческой деятельности театров – 38 457,0 тыс. рублей, из них из бюджета Московской области – 1 263,4 тыс. рублей, из бюджета Российской Федерации – 1 685,0 тыс. рублей </a:t>
          </a:r>
        </a:p>
      </dsp:txBody>
      <dsp:txXfrm>
        <a:off x="35921" y="4081693"/>
        <a:ext cx="9233023" cy="580108"/>
      </dsp:txXfrm>
    </dsp:sp>
    <dsp:sp modelId="{F249DF20-4651-459B-9162-6150D6D156C7}">
      <dsp:nvSpPr>
        <dsp:cNvPr id="0" name=""/>
        <dsp:cNvSpPr/>
      </dsp:nvSpPr>
      <dsp:spPr>
        <a:xfrm>
          <a:off x="9079" y="4725328"/>
          <a:ext cx="9295787" cy="642872"/>
        </a:xfrm>
        <a:prstGeom prst="roundRect">
          <a:avLst/>
        </a:prstGeom>
        <a:solidFill>
          <a:schemeClr val="accent1">
            <a:alpha val="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оплату льгот и субсидий на оплату жилого помещения и коммунальных услуг отдельным категориям граждан по решениям органов местного самоуправления – 15 284,1 тыс. рублей</a:t>
          </a:r>
        </a:p>
      </dsp:txBody>
      <dsp:txXfrm>
        <a:off x="40461" y="4756710"/>
        <a:ext cx="9233023" cy="580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5B1D1-D811-43DF-A867-92DA64B0843C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5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075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CF31-6CD4-4356-BAB1-DF481FCA39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0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33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471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869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74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388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80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530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92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83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93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37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44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14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47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94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304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887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211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pPr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5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64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3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80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5520" y="2381537"/>
            <a:ext cx="864096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1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5360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295467" y="1556792"/>
            <a:ext cx="97930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2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33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4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7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2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7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036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9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5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4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30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2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9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31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83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4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91549"/>
            <a:ext cx="979308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67" y="1556792"/>
            <a:ext cx="97930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pPr/>
              <a:t>27.04.2023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9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2828925" y="1106357"/>
            <a:ext cx="7219950" cy="8953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sp>
        <p:nvSpPr>
          <p:cNvPr id="5123" name="Rectangle 32"/>
          <p:cNvSpPr>
            <a:spLocks noGrp="1" noChangeArrowheads="1"/>
          </p:cNvSpPr>
          <p:nvPr>
            <p:ph type="body" idx="4294967295"/>
          </p:nvPr>
        </p:nvSpPr>
        <p:spPr bwMode="ltGray">
          <a:xfrm>
            <a:off x="1590675" y="2351218"/>
            <a:ext cx="9010650" cy="340042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ru-RU" altLang="ru-RU" sz="3600" dirty="0">
                <a:solidFill>
                  <a:schemeClr val="accent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основании проекта решения </a:t>
            </a:r>
          </a:p>
          <a:p>
            <a:pPr algn="ctr" eaLnBrk="1" hangingPunct="1"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Совета депутатов городского округа Лобня</a:t>
            </a:r>
          </a:p>
          <a:p>
            <a:pPr algn="ctr" eaLnBrk="1" hangingPunct="1"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«Об исполнении бюджета городского </a:t>
            </a:r>
          </a:p>
          <a:p>
            <a:pPr algn="ctr" eaLnBrk="1" hangingPunct="1">
              <a:buFontTx/>
              <a:buNone/>
            </a:pPr>
            <a:r>
              <a:rPr lang="ru-RU" alt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округа Лобня за 2022 год»</a:t>
            </a:r>
          </a:p>
          <a:p>
            <a:pPr algn="ctr" eaLnBrk="1" hangingPunct="1">
              <a:buFontTx/>
              <a:buNone/>
            </a:pPr>
            <a:endParaRPr lang="ru-RU" altLang="ru-RU" sz="2800" b="1" dirty="0">
              <a:solidFill>
                <a:schemeClr val="accent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" y="399592"/>
            <a:ext cx="1839595" cy="9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8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94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54811"/>
              </p:ext>
            </p:extLst>
          </p:nvPr>
        </p:nvGraphicFramePr>
        <p:xfrm>
          <a:off x="1415414" y="287223"/>
          <a:ext cx="9415146" cy="630879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983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11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параметры исполнения бюджета городского округа Лобня за 2020-2022 годы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89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бюджета, всего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2 965 496,6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3 363 754,1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6 225 773,1</a:t>
                      </a: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(в % к предыдущему году)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113,4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1 424 930,1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1 497 882,0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1 762 749,9</a:t>
                      </a: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9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1 540 566,5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1 865 872,1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4 463 023,2</a:t>
                      </a: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бюджета, всего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kumimoji="0" lang="en-US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046 261,2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3 410 694,1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6 254 598,6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7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(в % к предыдущему году)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112,0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183,4</a:t>
                      </a: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04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(-)/профицит бюджета (+)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-80 764,6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-46 940,0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-28 825,5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всего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80 764,6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46 940,0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-28 825,5</a:t>
                      </a: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кредитов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80 764,6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46 940,0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28 825,5</a:t>
                      </a: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98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307 992,2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387 897,1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418 547,5</a:t>
                      </a: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427676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80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58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163595"/>
              </p:ext>
            </p:extLst>
          </p:nvPr>
        </p:nvGraphicFramePr>
        <p:xfrm>
          <a:off x="1424306" y="321265"/>
          <a:ext cx="9502774" cy="568239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337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863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Крупнейшие налогоплательщики городского округа Лобня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Налогоплательщик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общем объеме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налоговых платежей, (%)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«Аэрофлот – российские авиалинии»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7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«УК Универсальные инвестиции»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«Тетра Пак»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«ДЕЛЕР НФ И  БИ»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63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«СТИЛ ТЕХНОЛОДЖИ КОМПАНИ»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«Рольф-Лоджистик»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4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"Агро-Авто"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«Амбар-Плюс»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54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ЗИКА ОБЩЕСТВО С ОГРАНИЧЕННОЙ ОТВЕТСТВЕННОСТЬЮ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0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«Агроторг»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 «ЛЗСФ»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08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105402"/>
              </p:ext>
            </p:extLst>
          </p:nvPr>
        </p:nvGraphicFramePr>
        <p:xfrm>
          <a:off x="514350" y="936100"/>
          <a:ext cx="10945560" cy="56430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6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тыс.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000 1 00 00000 00 0000 000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1 750 862,5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1 762 749,9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000 1 01 00000 00 0000 000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790 031,9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801 349,5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000 1 01 02000 01 0000 110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790 031,9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801 349,5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</a:t>
                      </a:r>
                      <a:endParaRPr lang="ru-RU" sz="11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000 1 01 02010 01 0000 110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754 231,9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761 691,6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1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000 1 01 02020 01 0000 110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кабинеты, и других лиц, занимающихся частной практикой в соответствии со статьей 227 Налогового кодекса Российской Федерации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1 300,0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1 198,6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000 1 01 02030 01 0000 110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с доходов, полученных физическими лицами в соответствии со статьей 228 Налогового кодекса Российской Федерации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10 000,0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10 037,6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8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000 1 01 02040 01 0000 110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Налогового кодекса Российской Федерации</a:t>
                      </a: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3 500,0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3 540,6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57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000 1 01 02080 01 0000 110</a:t>
                      </a:r>
                      <a:endParaRPr lang="ru-RU" sz="115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в части суммы налога, превышающей 650 000 рублей, относящейся к части налоговой базы, превышающей 5 000 000 рублей (за исключением налога на доходы физических лиц с сумм прибыли контролируемой иностранной компании, в том числе фиксированной прибыли контролируемой иностранной компании)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21 000,0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24 881,1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  <a:endParaRPr lang="ru-RU" sz="11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350" y="278875"/>
            <a:ext cx="10163810" cy="65722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30555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10495280" cy="100012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06899"/>
              </p:ext>
            </p:extLst>
          </p:nvPr>
        </p:nvGraphicFramePr>
        <p:xfrm>
          <a:off x="876937" y="1304925"/>
          <a:ext cx="10639423" cy="529246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33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тыс.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000 1 03 00000 00 0000 000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9 873,0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10 888,3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000 1 03 02000 01 0000 110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9 873,0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10 888,3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000 1 03 02230 01 0000 110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4 700,0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5 458,4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000 1 03 02240 01 0000 110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000 1 03 02250 01 0000 110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6 026,6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5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000 1 03 02260 01 0000 110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-626,2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7612" marR="4761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2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307340"/>
            <a:ext cx="10164444" cy="69532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459146"/>
              </p:ext>
            </p:extLst>
          </p:nvPr>
        </p:nvGraphicFramePr>
        <p:xfrm>
          <a:off x="687388" y="1002665"/>
          <a:ext cx="10945813" cy="561478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6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3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тыс.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000 1 05 00000 00 0000 000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49" marR="601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49" marR="601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356 500,0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49" marR="601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354 122,8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49" marR="601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49" marR="6014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000 1 05 01000 00 0000 110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49" marR="601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49" marR="601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329 000,0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49" marR="601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326 975,8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49" marR="6014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149" marR="6014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000 1 05 01010 01 0000 110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271 365,2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000 1 05 01011 01 0000 110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271 363,9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000 1 05 01012 01 0000 110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 (за налоговые периоды, истекшие до 1 января 2011 года)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000 1 05 01020 01 0000 110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55 604,0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3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000 1 05 01021 01 0000 110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55 603,5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3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000 1 05 01022 01 0000 110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 (за налоговые периоды, истекшие до 1 января 2011 года)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000 1 05 01050 01 0000 110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Минимальный налог, зачисляемый в бюджеты субъектов Российской Федерации (за налоговые периоды, истекшие до 1 января 2016 года)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1476"/>
            <a:ext cx="9675706" cy="72389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98692"/>
              </p:ext>
            </p:extLst>
          </p:nvPr>
        </p:nvGraphicFramePr>
        <p:xfrm>
          <a:off x="677862" y="1155992"/>
          <a:ext cx="11077257" cy="556350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90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7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3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тыс.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000 1 05 02000 02 0000 110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-171,7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000 1 05 02010 02 0000 110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-194,5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000 1 05 02020 02 0000 110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деятельности) за налоговые периоды, истекшие до 1 января 2011 года)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000 1 05 03000 01 0000 110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000 1 05 03010 01 0000 110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000 1 05 04000 02 0000 110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27 500,0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27 301,0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000 1 05 04010 02 0000 110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налогообложения, зачисляемый в бюджеты городских округов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27 301,0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000 1 06 00000 00 0000 000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291 875,8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000 1 06 01000 00 0000 110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74 699,7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000 1 06 01020 04 0000 110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городских округов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74 669,7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000 1 06 06000 00 0000 110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217 176,1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000 1 06 06030 00 0000 110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164 395,1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000 1 06 06032 04 0000 110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организаций, обладающих земельным участком, расположенным в границах городских округов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164 395,1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9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000 1 06 06040 00 0000 110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52 781,0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9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000 1 06 06042 04 0000 110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с физических лиц, обладающих земельным участком, расположенным в границах городских округов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47 000,0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52 781,0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660" y="198755"/>
            <a:ext cx="9659620" cy="7143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562468"/>
              </p:ext>
            </p:extLst>
          </p:nvPr>
        </p:nvGraphicFramePr>
        <p:xfrm>
          <a:off x="658812" y="1266825"/>
          <a:ext cx="11065828" cy="52019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88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7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тыс.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000 1 08 00000 00 0000 000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15 765,0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16 143,1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000 1 08 03000 01 0000 110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15 700,0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16 078,1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000 1 08 03010 01 0000 110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 (за исключением Верховного Суда Российской Федерации)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15 700,0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16 078,1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000 1 08 07000 01 0000 110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000 1 08 07150 01 0000 110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выдачу разрешения на установку рекламной конструкции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000 1 09 00000 00 0000 000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000 1 09 01000 00 0000 000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организаций, зачислявшийся до 1 января 2005 года в местные бюджеты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000 1 09 01020 04 0000 000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организаций, зачислявшийся до 1 января 2005 года в местные бюджеты, мобилизуемый на территории городских округов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9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000 1 09 06000 02 0000 110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налоги и сборы (по отмененным налогам и сборам субъектов Российской Федерации)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000 1 09 06010 02 0000 110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с продаж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39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75" y="152654"/>
            <a:ext cx="9990667" cy="7238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13244"/>
              </p:ext>
            </p:extLst>
          </p:nvPr>
        </p:nvGraphicFramePr>
        <p:xfrm>
          <a:off x="638175" y="876553"/>
          <a:ext cx="11289665" cy="588873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9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5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5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000 1 11 00000 00 0000 000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186 082,1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181 055,3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000 1 11 05000 00 0000 120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162 121,4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155 355,7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000 1 11 05010 00 0000 120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117 915,9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113 211,5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000 1 11 05012 04 0000 120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117 915,9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113 211,5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000 1 11 05020 00 0000 120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земли после разграничения государственной собственности на землю, а также средства от продажи права на заключение договоров аренды указанных земельных участков (за исключением земельных участков бюджетных и автономных учреждений)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17 994,0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16 180,8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000 1 11 05024 04 0001 120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земли, находящиеся в собственности городских округов (за исключением земельных участков муниципальных бюджетных и автономных учреждений)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17 782,2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15 971,1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000 1 11 05024 04 0004 120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долю земельного участка, находящегося в собственности городских округов (за исключением доли земельного участка муниципальных бюджетных и автономных учреждений)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7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147320"/>
            <a:ext cx="9919546" cy="88582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56436"/>
              </p:ext>
            </p:extLst>
          </p:nvPr>
        </p:nvGraphicFramePr>
        <p:xfrm>
          <a:off x="677862" y="1295400"/>
          <a:ext cx="11107737" cy="515988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96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 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000 1 11 05070 00 0000 120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государственную (муниципальную) казну (за исключением земельных участков)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26 102,5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25 854,4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000 1 11 05074 04 0000 120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имущества, составляющего казну городских округов (за исключением земельных участков)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26 102,5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25 854,4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000 1 11 05312 00 0000 120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сервитута, заключенным органами местного самоуправления городских округов, государственными или муниципальными предприятиями либо государственными или муниципальными учреждениями в отношении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000 1 11 05312 04 0000 120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соглашениям об установлении сервитута, заключенным органами местного самоуправления городских округов, государственными или муниципальными предприятиями либо государственными или муниципальными учреждениями в отношении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000 1 11 07000 00 0000 120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000 1 11 07014 04 0000 120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перечисления части прибыли, остающейся после уплаты налогов и иных обязательных платежей муниципальных унитарных предприятий, созданных городскими округами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07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275590"/>
            <a:ext cx="9878906" cy="80962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859607"/>
              </p:ext>
            </p:extLst>
          </p:nvPr>
        </p:nvGraphicFramePr>
        <p:xfrm>
          <a:off x="677862" y="1285875"/>
          <a:ext cx="11138217" cy="524090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0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7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 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000 1 11 09000 00 0000 120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23 157,8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24 896,7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000 1 11 09040 04 0000 120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16 202,6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17 926,3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000 1 11 09044 04 0002 120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договорам социального найма жилых помещений, найма жилых помещений, находящихся в муниципальной собственности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16 660,3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000 1 11 09044 04 0003 120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по договорам коммерческого найма жилых помещений, находящихся в муниципальной собственности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000 1 11 09044 04 0004 120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от использования имущества находящегося в собственности городских округов (за исключением имущества муниципальных бюджетных и автономных учреждений и МУП в т.ч. казенных)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000 1 11 09080 04 0000 120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6 955,2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6 970,4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5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23299" y="22381"/>
            <a:ext cx="8376439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850669"/>
              </p:ext>
            </p:extLst>
          </p:nvPr>
        </p:nvGraphicFramePr>
        <p:xfrm>
          <a:off x="1365145" y="481932"/>
          <a:ext cx="9855199" cy="656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6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001"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Pct val="970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Основные направления бюджетной, налоговой и долговой  политики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Долговая политика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 Выполнение основных показателей социально-экономического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развития городского округа Лобня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 Выполнение основных характеристик бюджета городского округа Лобня за 2022 год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 Основные характеристики бюджета городского округа Лобня за 2022 год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 Основные параметры исполнения бюджета городского округа Лобня за 2020-2022 гг.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352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8. 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об объеме и структуре налоговых и неналоговых доходов, а также межбюджетных трансфертов      городского округа Лобня за 2022 год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9. Динамика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бюджета городского округа Лобня за 2020-2022 г по доходам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Динамика и структура налоговых и неналоговых доходов бюджета городского округа Лобня за 2020-2022 годы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Динамика и структура безвозмездных поступлений  бюджета городского округа Лобня за 2020-2022 годы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Муниципальный долг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Ставки по местным налогам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Оценка потерь бюджета городского округа Лобня от предоставленных налоговых льгот в 2022 г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Доходы на душу населения по муниципальным образованиям Московской области в 2022 г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Расходы бюджета 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Исполнение бюджета по муниципальным программам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Информация о расходах бюджета по муниципальным программам, с указанием достигнутых показателей 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0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Общественно-значимые объекты, реализуемые в городском округе Лобня в 2022 году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81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</a:t>
                      </a:r>
                      <a:r>
                        <a:rPr lang="ru-RU" alt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с учетом интересов целевых групп  пользователей, на которые направлены мероприятия муниципальных программ за 2022 год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81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Контактная информация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0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774" y="224599"/>
            <a:ext cx="9675706" cy="9715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06938"/>
              </p:ext>
            </p:extLst>
          </p:nvPr>
        </p:nvGraphicFramePr>
        <p:xfrm>
          <a:off x="677862" y="1282636"/>
          <a:ext cx="11067098" cy="510673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8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000 1 11 09080 04 0002 120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на установку и эксплуатацию рекламных конструкций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1 255,2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000 1 11 09080 04 0003 120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Плата, поступившая в рамках договора за предоставление права на размещение и эксплуатацию нестационарного торгового объекта на землях или земельных участках, находящихся в собственности городских округов, и на землях или земельных участках, государственная собственность на которые не разграничена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5 700,0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6 331,1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000 1 12 00000 00 0000 000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000 1 12 01000 01 0000 120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000 1 12 01010 01 0000 120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выбросы загрязняющих веществ в атмосферный воздух стационарными объектами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000 1 12 01030 01 0000 120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сбросы загрязняющих веществ в водные объекты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000 1 12 01040 01 0000 120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размещение отходов производства и потребления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000 1 13 00000 00 0000 000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52 559,0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53 061,2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000 1 13 01000 00 0000 130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9 232,4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9 728,6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000 1 13 01994 04 0000 130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9 232,4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9 728,6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834 1 13 01994 04 0000 130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247650"/>
            <a:ext cx="9517380" cy="6762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229705"/>
              </p:ext>
            </p:extLst>
          </p:nvPr>
        </p:nvGraphicFramePr>
        <p:xfrm>
          <a:off x="563562" y="1012068"/>
          <a:ext cx="11252517" cy="549138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2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8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3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  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000 1 13 01994 04 0001 130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МКУ МФЦ города Лобня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8 601,3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8 983,3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000 1 13 01994 04 0003 130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за резервирование места под будущие захоронения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615,9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730,1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000 1 13 01994 04 0005 130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оказания платных услуг (работ) получателями средств бюджетов городских округов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000 1 13 02000 00 0000 000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43 326,6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43 332,6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000 1 13 02064 04 0000 130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поступающие в порядке возмещения расходов, понесенных в связи с эксплуатацией имущества городских округов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901 1 13 02994 04 0000 130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городских округов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31 795,2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31 795,2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903 1 13 02994 04 0000 130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городских округов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202,9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202,9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905 1 13 02994 04 0000 130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городских округов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11 248,5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11 248,5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906 1 13 02994 04 0000 130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 бюджетов городских округов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000 1 14 00000 00 0000 000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23 872,5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17 499,5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000 1 14 01000 00 0000 000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квартир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1 843,2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8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000 1 14 01040 04 0000 000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квартир, находящихся в собственности городских округов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1 843,2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89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000 1 14 02000 00 0000 000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14 953,6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63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000 1 14 02043 04 0000 410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14 953,6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8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690" y="158115"/>
            <a:ext cx="9602470" cy="7905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34850"/>
              </p:ext>
            </p:extLst>
          </p:nvPr>
        </p:nvGraphicFramePr>
        <p:xfrm>
          <a:off x="698182" y="1322070"/>
          <a:ext cx="11097576" cy="513086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94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7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5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3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 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000 1 14 06000 00 0000 430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8 918,9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15 656,3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175,5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000 1 14 06010 00 0000 430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2 445,1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3 675,5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150,3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000 1 14 06012 04 0000 430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2 445,1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3 675,5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150,3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000 1 14 06310 04 0000 430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6 473,8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11 980,8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000 1 14 06312 04 0000 430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6 473,8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11 980,8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000 1 16 00000 00 0000 000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4 233,9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6 714,4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158,6</a:t>
                      </a:r>
                      <a:endParaRPr lang="ru-RU" sz="11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000 1 16 01000 00 0000 140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Кодексом Российской Федерации об административных правонарушениях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2 166,1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2 270,8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3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901 1 16 01070 01 0000 140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7 Кодекса Российской Федерации об административных правонарушениях, за административные правонарушения в области охраны собственности, выявленные должностными лицами органов муниципального контроля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140,0</a:t>
                      </a:r>
                      <a:endParaRPr lang="ru-RU" sz="11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1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205" y="216534"/>
            <a:ext cx="9693275" cy="88582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91125"/>
              </p:ext>
            </p:extLst>
          </p:nvPr>
        </p:nvGraphicFramePr>
        <p:xfrm>
          <a:off x="751205" y="1219836"/>
          <a:ext cx="10437812" cy="52578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7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6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904 1 16 01154 01 0000 140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Главой 15 Кодекса Российской Федерации об административных правонарушениях, за административные правонарушения в области финансов, налогов и сборов, страхования, рынка ценных бумаг (за исключением штрафов, указанных в пункте 6 статьи 46 Бюджетного кодекса Российской Федерации), выявленные должностными лицами органов муниципального контроля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000 1 16 02020 02 0000 140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штрафы, установленные законами субъектов Российской Федерации об административных правонарушениях, за нарушение муниципальных правовых актов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901 1 16 07010 04 0000 140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округа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905 1 16 07010 04 0000 140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муниципальным контрактом, заключенным муниципальным органом, казенным учреждением городского округа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901 1 16 07090 04 0000 140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 (муниципальным казенным учреждением) городского округа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149860"/>
            <a:ext cx="9848425" cy="8763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779292"/>
              </p:ext>
            </p:extLst>
          </p:nvPr>
        </p:nvGraphicFramePr>
        <p:xfrm>
          <a:off x="572611" y="1132204"/>
          <a:ext cx="11046777" cy="53060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85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3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 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903 1 16 07090 04 0000 140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штрафы, неустойки, пени, уплаченные в соответствии с законом или договором в случае неисполнения или ненадлежащего исполнения обязательств перед муниципальным органом (муниципальным казенным учреждением) городского округа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901 1 16 09040 04 0000 140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средства, изымаемые в собственность городского округа в соответствии с решениями судов (за исключением обвинительных приговоров судов)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0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903 1 16 10030 04 0000 140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по искам о возмещении ущерба, а также платежи, уплачиваемые при добровольном возмещении ущерба, причиненного муниципальному имуществу городского округа (за исключением имущества, закрепленного за муниципальными бюджетными (автономными) учреждениями, унитарными предприятиями)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2 726,0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200 %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000 1 16 10120 00 0000 140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бюджеты бюджетной системы Российской Федерации по нормативам, действовавшим в 2019 году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000 1 17 00000 00 0000 000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29 549,3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29 599,3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000 1 17 05000 00 0000 180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29 543,3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29 593,3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000 1 17 05040 04 0001 180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бюджетов городских округов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29 540,2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29 590,2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000 1 17 05040 04 0002 180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 бюджетов городских округов (средства от реализации инвестиционных контрактов)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7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946" y="187960"/>
            <a:ext cx="9614018" cy="8667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68179"/>
              </p:ext>
            </p:extLst>
          </p:nvPr>
        </p:nvGraphicFramePr>
        <p:xfrm>
          <a:off x="677862" y="1312864"/>
          <a:ext cx="11229657" cy="516142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19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4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тыс.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000 1 17 15000 00 0000 150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000 1 17 15020 04 0007 150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платежи, зачисляемые в бюджеты городских округов (Приобретение концертных костюмов для МБУК Дом культуры «Красная Поляна»)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000 1 17 15020 04 0008 150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платежи, зачисляемые в бюджеты городских округов (Качественному дополнительному образованию-инновационные технологии)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000 2 00 00000 00 0000 000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4 723 301,9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4 463 023,2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000 2 02 00000 00 0000 000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4 749 138,2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4 493 741,9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000 2 02 15001 04 0000 150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на выравнивание бюджетной обеспеченности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3 586,0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3 586,0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000 2 02 20000 00 0000 150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2 975 728,2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2 707 861,8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000 2 02 20216 04 0000 150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осуществление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42 622,0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9 518,8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000 2 02 20302 04 0000 150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обеспечение мероприятий по переселению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 бюджетов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3 973,1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3 965,6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5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865" y="169544"/>
            <a:ext cx="10168255" cy="85725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43779"/>
              </p:ext>
            </p:extLst>
          </p:nvPr>
        </p:nvGraphicFramePr>
        <p:xfrm>
          <a:off x="484822" y="1139190"/>
          <a:ext cx="11514138" cy="518960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73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4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тыс.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000 2 02 25208 04 0000 150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9 239,0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8 420,5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000 2 02 25253 04 0000 150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создание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4 935,6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4 935,5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000 2 02 25304 04 0000 150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63 346,6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51 555,7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000 2 02 25466 04 0000 150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поддержку творческой деятельности и укрепление материально-технической базы муниципальных театров в населенных пунктах с численностью населения до 300 тысяч человек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3 008,8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3 008,8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000 2 02 25497 04 0000 150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мероприятий по обеспечению жильем молодых семей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541,2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000 2 02 25519 04 0000 150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городских округов на поддержку отрасли культуры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452,3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6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094" y="144780"/>
            <a:ext cx="9797626" cy="92392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499509"/>
              </p:ext>
            </p:extLst>
          </p:nvPr>
        </p:nvGraphicFramePr>
        <p:xfrm>
          <a:off x="668338" y="1102408"/>
          <a:ext cx="11198541" cy="542658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13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7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9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  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000 2 02 25555 04 0000 150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программ формирования современной городской среды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451 984,3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427 813,0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45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ремонт асфальтового покрытия дворовых территорий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56 238,5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52 016,5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45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ямочный ремонт асфальтного покрытия дворовых территорий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2 217,9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1 748,4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благоустройство общественных территорий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40 824,0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40 823,9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45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благоустройство лесопарковых зон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352 703,9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333 224,2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000 2 02 27112 04 0000 150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2 342 982,1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2 143 541,2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9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проектирование и строительство дошкольных образовательных организаций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46 267,4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46 267,4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капитальные вложения в общеобразовательные организации в целях обеспечения односменного режима обучения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2 296 714,7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2 097 273,8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000 2 02 29999 04 0000 150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бюджетам городских округов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52 643,1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54 109,2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9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компенсацию оплаты основного долга по ипотечному жилищному кредиту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6958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организацию питания обучающихся, получающих основное и среднее общее образование, и отдельных категорий обучающихся, получающих начальное общее образование, в муниципальных общеобразовательных организациях в Московской области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31 941,0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26 496,4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2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342901"/>
            <a:ext cx="9972675" cy="6477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34273"/>
              </p:ext>
            </p:extLst>
          </p:nvPr>
        </p:nvGraphicFramePr>
        <p:xfrm>
          <a:off x="630238" y="1181100"/>
          <a:ext cx="11023282" cy="532813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8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8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2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тыс.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79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обустройство и установку детских игровых площадок на территории муниципальных образований Московской области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4 596,9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4 596,9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42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дооснащение материально-техническими средствами - приобретение программно-технических комплексов для оформления паспортов гражданина РФ, удостоверяющих личность гражданина РФ за пределами территории РФ, в многофункциональных центрах предоставления государственных и муниципальных услуг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9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государственную поддержку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6 192,0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11 146,0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21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мероприятия по организации отдыха детей в каникулярное время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5 032,0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4 990,2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374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муниципальных образований Московской области на установку, монтаж и настройку ip-камер, приобретенных в рамках предоставленной субсидии на государственную поддержку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1 034,1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7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реализацию проектов граждан, сформированных в рамках практик инициативного бюджетирования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3 233,1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3 135,2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99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бюджетам муниципальных образований Московской области на организацию деятельности многофункционального центра предоставления государственных и муниципальных услуг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46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ремонт подъездов в многоквартирных домах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1 326,6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3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38" y="216535"/>
            <a:ext cx="9787466" cy="7905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89875"/>
              </p:ext>
            </p:extLst>
          </p:nvPr>
        </p:nvGraphicFramePr>
        <p:xfrm>
          <a:off x="434658" y="1024178"/>
          <a:ext cx="10924222" cy="541776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6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3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7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  тыс.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000 2 02 30000 00 0000 150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1 568 920,0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1 584 690,7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000 2 02 30022 04 0000 150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предоставление гражданам субсидий на оплату жилого помещения и коммунальных услуг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17 294,0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9 461,2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000 2 02 30024 04 0000 150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выполнение передаваемых полномочий субъектов 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10 868,0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9 319,6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37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переданных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муниципальных архивах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53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переданных органами местного самоуправления полномочий по региональному государственному жилищному контролю (надзору) за соблюдением гражданами требований правил пользования газом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73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обеспечение переданного государственного полномочия Московской области по созданию комиссии по делам несовершеннолетних и защите их прав городских округов и муниципальных районов Московской области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4 555,0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4 456,5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737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оплату расходов, связанных с компенсацией проезда к месту учебы и обратно отдельным категориям обучающихся по очной форме обучения муниципальных общеобразовательных организаций в Московской области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68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государственных полномочий Московской области в области земельных отношений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2 044,0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1 787,3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2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64992"/>
              </p:ext>
            </p:extLst>
          </p:nvPr>
        </p:nvGraphicFramePr>
        <p:xfrm>
          <a:off x="2308056" y="307274"/>
          <a:ext cx="8237034" cy="457346"/>
        </p:xfrm>
        <a:graphic>
          <a:graphicData uri="http://schemas.openxmlformats.org/drawingml/2006/table">
            <a:tbl>
              <a:tblPr/>
              <a:tblGrid>
                <a:gridCol w="823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понятия и определения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93" marB="45793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92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9771"/>
              </p:ext>
            </p:extLst>
          </p:nvPr>
        </p:nvGraphicFramePr>
        <p:xfrm>
          <a:off x="1605281" y="1030125"/>
          <a:ext cx="9328614" cy="5393283"/>
        </p:xfrm>
        <a:graphic>
          <a:graphicData uri="http://schemas.openxmlformats.org/drawingml/2006/table">
            <a:tbl>
              <a:tblPr/>
              <a:tblGrid>
                <a:gridCol w="9328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33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(со старонормандского buogette - сумка, кошелек)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период.</a:t>
                      </a:r>
                    </a:p>
                  </a:txBody>
                  <a:tcPr marL="121919" marR="121919" marT="45732" marB="4573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3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</a:t>
                      </a:r>
                    </a:p>
                  </a:txBody>
                  <a:tcPr marL="121919" marR="121919" marT="45732" marB="45732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6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Бюджетная система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</a:t>
                      </a:r>
                    </a:p>
                  </a:txBody>
                  <a:tcPr marL="121919" marR="121919" marT="45732" marB="45732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143511"/>
            <a:ext cx="10061786" cy="78105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95166"/>
              </p:ext>
            </p:extLst>
          </p:nvPr>
        </p:nvGraphicFramePr>
        <p:xfrm>
          <a:off x="309880" y="924561"/>
          <a:ext cx="11572240" cy="566153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84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9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9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тыс. рублей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4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отдельных государственных полномочий в части подготовки и направления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участке, уведомлений о соответствии (несоответствии)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91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переданных полномочий Московской области по транспортировке в морг, включая погрузоразгрузочные работы, с мест обнаружения или происшествия умерших для производства судебно-медицинской экспертизы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4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для осуществления отдельных государственных полномочий в части присвоения адресов объектам адресации, изменения и аннулирования адресов, присвоения наименований элементам улично-дорожной сети (за исключением автомобильных дорог федерального значения, автомобильных дорог регионального или межмуниципального значения, местного значения муниципального района), наименований элементам планировочной структуры, изменения, аннулирования таких наименований, согласования переустройства и перепланировки помещений в многоквартирном доме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4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переданных полномочий Московской области по организации  мероприятий при осуществлении деятельности по обращению с собаками без владельцев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1 823,0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1 323,0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6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734" y="178435"/>
            <a:ext cx="9797626" cy="81915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62780"/>
              </p:ext>
            </p:extLst>
          </p:nvPr>
        </p:nvGraphicFramePr>
        <p:xfrm>
          <a:off x="509640" y="1170773"/>
          <a:ext cx="11001639" cy="48329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76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4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000 2 02 30029 04 0000 150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29 922,0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25 567,8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000 2 02 35082 04 0000 150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29 026,0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27 574,4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000 2 02 35118 04 0000 150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осуществление первичного воинского учета органами местного самоуправления поселений, муниципальных и городских округов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5 780,0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4 166,1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000 2 02 35120 04 0000 150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осуществление государственных полномочий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000 2 02 35303 04 0000 150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36 118,0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34 204,4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000 2 02 39999 04 0000 150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субвенции бюджетам городских округов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1 439 078,0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1 473 580,7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6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254" y="237743"/>
            <a:ext cx="9756986" cy="8000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4590"/>
              </p:ext>
            </p:extLst>
          </p:nvPr>
        </p:nvGraphicFramePr>
        <p:xfrm>
          <a:off x="618172" y="1025494"/>
          <a:ext cx="10903266" cy="553767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5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  тыс. 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79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государственных гарантий реализации прав граждан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в Московской области, обеспечение дополнительного образования детей в муниципальных общеобразовательных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 исключением расходов на содержание зданий и оплату коммунальных услуг)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825 218,0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824 873,2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480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получения гражданами дошкольного, начального общего, основного общего, среднего общего образования в частных общеобразовательных организациях в Московской области,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11 859,0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12 755,5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774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получения гражданами дошкольного образования в частных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15 598,0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15 772,0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30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36" y="186690"/>
            <a:ext cx="10161904" cy="92392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30210"/>
              </p:ext>
            </p:extLst>
          </p:nvPr>
        </p:nvGraphicFramePr>
        <p:xfrm>
          <a:off x="546736" y="1110615"/>
          <a:ext cx="11128056" cy="552304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0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2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8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 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0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финансовое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 в Московской области,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585 695,0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619 472,0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52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бюджетам муниципальных образований Московской области на создание административных комиссий, уполномоченных рассматривать дела об административных правонарушениях в сфере благоустройства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000 2 02 40000 00 0000 150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200 904,0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197 603,4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000 2 02 45179 04 0000 150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1 074,0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000 2 02 49999 04 0000 150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трансферты, передаваемые бюджетам городских округов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200 904,0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196 529,4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7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единых дежурно-диспетчерских служб по обеспечению круглосуточного приема вызовов, обработке и передаче в диспетчерские службы информации (о происшествиях или чрезвычайных ситуациях) для организации реагирования, в том числе экстренного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943,0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45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отдельных мероприятий муниципальных программ в сфере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7 421,0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5 853,1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7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201930"/>
            <a:ext cx="9807787" cy="8382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30393"/>
              </p:ext>
            </p:extLst>
          </p:nvPr>
        </p:nvGraphicFramePr>
        <p:xfrm>
          <a:off x="677862" y="1209675"/>
          <a:ext cx="11006137" cy="510146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77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4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 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8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земельного участка для создания объекта среднего общего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191 760,0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188 491,1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93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Материально-техническое обеспечение муниципальных общеобразовательных организаций в Московской области в целях организации автоматизированной системы учета предоставления питания обучающимся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67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консультирования граждан по вопросам частичной мобилизации кол-центрами многофункциональных центров предоставления государственных и муниципальных услуг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87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расходов в связи с освобождением семей отдельных категорий граждан от платы, взимаемой за присмотр и уход за ребенком в муниципальных образовательных организациях в Московской области, реализующих программы дошкольного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876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работы по преобразованию необходимых сведений о гражданах, которые содержатся в документах воинского учета военных комиссариатов Московской области, в электронно-цифровую форму работниками многофункциональных центров предоставления государственных и муниципальных услуг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000 2 07 00000 00 0000 000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000 2 07 04050 04 0002 150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в бюджеты городских округов (кроме Дня труда)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2 000,0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6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7650"/>
            <a:ext cx="9889066" cy="73342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объеме и структуре налоговых и неналоговых доходов, а также межбюджетных трансфертов городского округа Лобня за 2022 год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87696"/>
              </p:ext>
            </p:extLst>
          </p:nvPr>
        </p:nvGraphicFramePr>
        <p:xfrm>
          <a:off x="630238" y="1123950"/>
          <a:ext cx="10860722" cy="507492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4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0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бюджетной классификации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  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год,       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335" marR="363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000 2 18 00000 00 0000 000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 прошлых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000 2 18 04010 04 0000 150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бюджеты городских округов от возврата бюджетными учреждениями остатков субсидий прошлых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000 2 19 00000 00 0000 000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-27 836,3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-32 735,7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000 2 19 27112 04 0000 150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 на софинансирование капитальных вложений в объекты муниципальной собственности из бюджетов городских округов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-27 836,3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-27 836,3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000 2 19 35303 04 0000 150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субвенций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 из бюджетов городских округов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000 2 19 60010 04 0000 150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прочих остатков субсидий, субвенций и иных межбюджетных трансфертов, имеющих целевое назначение, прошлых лет из бюджетов городских округов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-4 882,4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6 474 164,4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6 225 773,1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4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0632" y="209027"/>
            <a:ext cx="10159208" cy="795647"/>
          </a:xfrm>
        </p:spPr>
        <p:txBody>
          <a:bodyPr>
            <a:noAutofit/>
          </a:bodyPr>
          <a:lstStyle/>
          <a:p>
            <a:pPr algn="ctr" eaLnBrk="1" fontAlgn="ctr" hangingPunct="1">
              <a:defRPr/>
            </a:pPr>
            <a:r>
              <a:rPr lang="ru-RU" altLang="ru-RU" sz="20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исполнения бюджета городского округа Лобня </a:t>
            </a:r>
            <a:br>
              <a:rPr lang="ru-RU" altLang="ru-RU" sz="20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за 2020-2022 годы по доходам</a:t>
            </a:r>
            <a:endParaRPr lang="ru-RU" sz="1200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258550"/>
              </p:ext>
            </p:extLst>
          </p:nvPr>
        </p:nvGraphicFramePr>
        <p:xfrm>
          <a:off x="1707672" y="1368427"/>
          <a:ext cx="9954273" cy="493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262624" y="866175"/>
            <a:ext cx="954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659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975" name="Group 7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671520"/>
              </p:ext>
            </p:extLst>
          </p:nvPr>
        </p:nvGraphicFramePr>
        <p:xfrm>
          <a:off x="431434" y="112095"/>
          <a:ext cx="11483757" cy="65458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9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2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8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6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84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0550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и структура налоговых и неналоговых доходов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Лобня за 2020-2022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65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2020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2021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2022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 И  НЕНАЛОГОВЫЕ ДОХОДЫ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1 424 930,1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1 497 882,0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1 762 749,9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707 498,3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631 925,7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801 349,5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9 195,0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9 999,0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10 888,3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0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185 893,6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243 015,5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326 975,8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25 138,9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7 022,6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-171,7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5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7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12 817,0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24 727,8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27 301,0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 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64 184,2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63 651,0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74 699,7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5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183 561,1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219 194,0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217 176,1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9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13 342,9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13 820,0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16 078,1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31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53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платежам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4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78" name="Group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75411"/>
              </p:ext>
            </p:extLst>
          </p:nvPr>
        </p:nvGraphicFramePr>
        <p:xfrm>
          <a:off x="392422" y="1281448"/>
          <a:ext cx="11196197" cy="501775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19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5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44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06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694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2020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2021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2022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4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казенных), в т.ч.: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153 245,6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162 235,4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155 355,7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доходы, получаемые в виде арендной платы за земельные участки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126 814,2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136 860,8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129 392,3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доходы от сдачи в аренду имущества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25 981,3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25 374,6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25 854,4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плата по соглашениям об установлении сервитута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109,0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182,9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7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19 488,2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22 679,7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24 896,7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82230"/>
              </p:ext>
            </p:extLst>
          </p:nvPr>
        </p:nvGraphicFramePr>
        <p:xfrm>
          <a:off x="392422" y="161415"/>
          <a:ext cx="11196197" cy="100063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196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9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налоговых и неналоговых доходов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2020-2022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6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826" name="Group 4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89648"/>
              </p:ext>
            </p:extLst>
          </p:nvPr>
        </p:nvGraphicFramePr>
        <p:xfrm>
          <a:off x="423004" y="1198179"/>
          <a:ext cx="11268254" cy="534422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17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5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93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70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4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5" marB="45735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2020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2021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2022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1 371,4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430,8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6 214,4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9 660,5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9 728,6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компенсации затрат государства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2 902,9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10 610,2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43 332,6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408,4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квартир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1 843,2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93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6 160,1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1 398,1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83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3 886,6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4 327,1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111,3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15 656,3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361,8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8 198,2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5 434,5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6 714,4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123,6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7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 доходы</a:t>
                      </a:r>
                      <a:endParaRPr kumimoji="0" lang="ru-RU" altLang="ru-RU" sz="12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21 471,1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67 032,8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29 599,3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</a:t>
                      </a:r>
                    </a:p>
                  </a:txBody>
                  <a:tcPr marL="121920" marR="121920" marT="45737" marB="45737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21513"/>
              </p:ext>
            </p:extLst>
          </p:nvPr>
        </p:nvGraphicFramePr>
        <p:xfrm>
          <a:off x="424326" y="181752"/>
          <a:ext cx="11266932" cy="100584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05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1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64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94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5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0753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налоговых и неналоговых доходов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2020-2022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14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0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3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84157"/>
              </p:ext>
            </p:extLst>
          </p:nvPr>
        </p:nvGraphicFramePr>
        <p:xfrm>
          <a:off x="1524000" y="304800"/>
          <a:ext cx="8948234" cy="6096001"/>
        </p:xfrm>
        <a:graphic>
          <a:graphicData uri="http://schemas.openxmlformats.org/drawingml/2006/table">
            <a:tbl>
              <a:tblPr/>
              <a:tblGrid>
                <a:gridCol w="8948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17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другие).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8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денежные средства направляемые на финансовое обеспечение функций государства и удовлетворение общественных потребностей  в сфере образования, здравоохранения, жилищно-коммунального хозяйства, физкультуры и спорта, культуры и других.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денежные средства перечисляемые из одного бюджета другому бюджету бюджетной системы России.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9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Государственный или муниципальный долг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бумагам.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3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010" name="Group 6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153597"/>
              </p:ext>
            </p:extLst>
          </p:nvPr>
        </p:nvGraphicFramePr>
        <p:xfrm>
          <a:off x="429208" y="385690"/>
          <a:ext cx="11047444" cy="62626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237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0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7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3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50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3906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безвозмездных поступлений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2020-2022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519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1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2020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2021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2022 год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5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1 540 566,5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1 865 872,1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121,1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4 463 023,2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239,2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1 551 583,9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1 872 461,3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120,7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4 493 741,9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городских округов на выравнивание бюджетной обеспеченности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3 586,0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22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182 391,9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395 859,0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217,0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2 707 861,8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684,0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1 369 192,0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1 396 602,3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1 584 690,7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35,4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113,5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80 000,0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197 603,4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247,0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299,4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1 078,9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360,4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185,4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218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169,3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653,8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6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5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5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-11 486,1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-0,7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-7 670,7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-0,4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-66,8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-32 735,7</a:t>
                      </a:r>
                    </a:p>
                  </a:txBody>
                  <a:tcPr marL="60960" marR="60960" marT="45709" marB="45709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-0,7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-426,8</a:t>
                      </a:r>
                    </a:p>
                  </a:txBody>
                  <a:tcPr marL="121920" marR="121920" marT="45712" marB="45712" horzOverflow="overflow">
                    <a:solidFill>
                      <a:schemeClr val="accent2">
                        <a:lumMod val="40000"/>
                        <a:lumOff val="6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1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24" y="68800"/>
            <a:ext cx="10334436" cy="85648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муниципального внутреннего долга </a:t>
            </a:r>
            <a:b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Лобня, а также расходы на его обслуживание за 2022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348736"/>
              </p:ext>
            </p:extLst>
          </p:nvPr>
        </p:nvGraphicFramePr>
        <p:xfrm>
          <a:off x="823252" y="1208444"/>
          <a:ext cx="10545496" cy="53910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71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48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55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01.01.2022г.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Привлечено кредитов/выдано гарантий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31.12.2022г.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56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внутренний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 - 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387 897,1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200 000,0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169 349,6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418 547,5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2 762,6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5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03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коммерческих банков и иных кредитных организаций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150 000,0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90 000,0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90 000,0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2 446,5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672"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303 500,0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303 500,0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316,1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594562"/>
                  </a:ext>
                </a:extLst>
              </a:tr>
              <a:tr h="88675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гарантии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54 397,1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29 349,6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25 047,5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Принципал (заемщик)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выполнил свои денежные обязательства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5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 предел муниципального внутреннего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495 357,3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530 244,2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5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муниципальным гарантиям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80 698,5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49 029,4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121920" marR="121920" marT="45704" marB="4570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509760" y="856793"/>
            <a:ext cx="1422400" cy="42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458956" y="199423"/>
            <a:ext cx="10564644" cy="637478"/>
          </a:xfrm>
        </p:spPr>
        <p:txBody>
          <a:bodyPr>
            <a:noAutofit/>
          </a:bodyPr>
          <a:lstStyle/>
          <a:p>
            <a:pPr algn="ctr" eaLnBrk="1" fontAlgn="b" hangingPunct="1"/>
            <a:r>
              <a:rPr lang="ru-RU" altLang="ru-RU" sz="20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и структура муниципального долга </a:t>
            </a:r>
            <a:br>
              <a:rPr lang="ru-RU" altLang="ru-RU" sz="20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городского округа Лобня за 2020-2022 годы</a:t>
            </a:r>
            <a:endParaRPr lang="ru-RU" altLang="ru-RU" sz="2000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4783887"/>
              </p:ext>
            </p:extLst>
          </p:nvPr>
        </p:nvGraphicFramePr>
        <p:xfrm>
          <a:off x="506994" y="1125277"/>
          <a:ext cx="10171167" cy="20866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80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6869">
                  <a:extLst>
                    <a:ext uri="{9D8B030D-6E8A-4147-A177-3AD203B41FA5}">
                      <a16:colId xmlns:a16="http://schemas.microsoft.com/office/drawing/2014/main" val="3837564501"/>
                    </a:ext>
                  </a:extLst>
                </a:gridCol>
                <a:gridCol w="1873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5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84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9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Банковские кредиты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kumimoji="0" lang="ru-RU" altLang="ru-RU" sz="15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гарантии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 исполнение муниципальных гарантий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281 000,0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26 992,1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14 086,6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9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303 500,0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54 397,1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14 157,6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90 000,0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303 500,0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25 047,5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2 762,6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386579"/>
              </p:ext>
            </p:extLst>
          </p:nvPr>
        </p:nvGraphicFramePr>
        <p:xfrm>
          <a:off x="1441929" y="3211916"/>
          <a:ext cx="10033238" cy="333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88" name="Заголовок 1"/>
          <p:cNvSpPr txBox="1">
            <a:spLocks/>
          </p:cNvSpPr>
          <p:nvPr/>
        </p:nvSpPr>
        <p:spPr bwMode="auto">
          <a:xfrm>
            <a:off x="9016475" y="885839"/>
            <a:ext cx="1422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17758" y="98025"/>
            <a:ext cx="6582032" cy="457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alt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тавки по местным налогам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8649"/>
              </p:ext>
            </p:extLst>
          </p:nvPr>
        </p:nvGraphicFramePr>
        <p:xfrm>
          <a:off x="431947" y="626342"/>
          <a:ext cx="11252720" cy="59050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9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3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4448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</a:p>
                  </a:txBody>
                  <a:tcPr marL="121897" marR="12189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 акт</a:t>
                      </a:r>
                    </a:p>
                  </a:txBody>
                  <a:tcPr marL="121897" marR="121897"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ставки</a:t>
                      </a:r>
                    </a:p>
                  </a:txBody>
                  <a:tcPr marL="121897" marR="121897" marT="45726" marB="4572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61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97" marR="121897" marT="45726" marB="45726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 Московской области от 24 ноября 2020 г.    № 214/64 «Об установлении и земельного налога на территории городского округа Лобня»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97" marR="121897" marT="45726" marB="45726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0,3%  в отношении земельных участков: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приобретенных (предоставленных) для личного подсобного хозяйства, садоводства, огородничества или животноводства, а также дачного хозяйства;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          </a:r>
                    </a:p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  в отношении прочих земельных участков.</a:t>
                      </a:r>
                    </a:p>
                  </a:txBody>
                  <a:tcPr marL="121897" marR="121897" marT="45726" marB="45726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98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97" marR="121897" marT="45726" marB="4572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Совета депутатов городского округа Лобня Московской области от 24 ноября 2020 г.   № 215/64 «Об установлении налога на имущество физических лиц на территории городского округа Лобня»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897" marR="121897" marT="45726" marB="45726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случае если к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адастровая стоимость объекта не превышает 300 млн. рублей: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квартира, комната - 0,1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жилой дом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незавершенного строительства в случае, если проектируемым назначением таких объектов является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недвижимые комплексы, в состав которых входит хотя бы один жилой дом,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гаражи и машино-места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хозяйственные строения или сооружения, площадь каждого из которых превышает 50 квадратных метров и которые расположены на земельных участках, предоставленных для ведения личного подсобного, дачного хозяйства, огородничества, садоводства или индивидуального жилищного строительства, - 0,3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объектов налогообложения, включенных в перечень, определяемый в соответствии с пунктом 7 статьи 378.2 Налогового кодекса Российской Федерации, в отношении объектов налогообложения, предусмотренных абзацем вторым пункта 10 статьи 378.2 Налогового кодекса Российской Федерации,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процента.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объектов налогообложения, кадастровая стоимость каждого из которых превышает 300 млн. рублей, - 2 процента;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прочих объектов налогообложения - 0,5 процента</a:t>
                      </a:r>
                    </a:p>
                  </a:txBody>
                  <a:tcPr marL="121897" marR="121897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19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795" y="59820"/>
            <a:ext cx="9859165" cy="70075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потерь бюджета городского округа Лобня от предоставленных </a:t>
            </a:r>
            <a:b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льгот в  2022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735021"/>
              </p:ext>
            </p:extLst>
          </p:nvPr>
        </p:nvGraphicFramePr>
        <p:xfrm>
          <a:off x="276084" y="819738"/>
          <a:ext cx="11708197" cy="58571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3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налоговой льготы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Правовое основание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2022 год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8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 Московской области от 24 ноября 2020 г. № 214/64 «Об установлении и земельного налога на территории городского округа Лобня»</a:t>
                      </a:r>
                      <a:endParaRPr kumimoji="0" lang="ru-RU" alt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35 988,0</a:t>
                      </a: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36 832,0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18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 в том числе :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 Советского Союза, Герои Социалистического Труда, Герои  Российской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Федерации и полные кавалеры ордена Славы, Трудовой Славы;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лица, награжденные орденом «За службу Родине в Вооруженных Силах СССР»;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1 и 2 группы инвалидности;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инвалиды с детства;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ветераны и инвалиды Великой Отечественной войны, а также ветераны и инвалиды боевых действий;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члены семей военнослужащих, потерявших кормильца;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имеющие право на получение социальной поддержки в соответствии с Законом Российской Федерации «О социальной защите граждан, подвергшихся воздействию радиации вследствие катастрофы на Чернобыльской АЭС», в соответствии с ФЗ от 26.11.1998 № 175-ФЗ «О социальной защите граждан РФ, подвергшихся воздействию радиации вследствие аварий в 1957 году на производственном объединении «Маяк» и сбросов радиоактивных отходов в реку «Теча» и в соответствии с ФЗ от 10.01.2002 № 2-ФЗ « О социальных гарантиях гражданам, подвергшимся радиационному воздействию вследствие ядерных испытаний на Семипалатинском полигоне»;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принимавшие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 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лица, получившие и перенесшие лучевую болезнь или ставшие инвалидами в результате испытаний, учений и иных работ, связанных с любыми видами ядерных установок, включая ядерное оружие и космическую технику;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одинокие неработающие граждане пенсионного возраста, а также граждане указанной категории в случае проживания с ними нетрудоспособных граждан - членов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почетные граждане города Лобня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лица пенсионного возраста, награжденные знаком отличия "За заслуги перед городом Лобня", и их вдовы (вдовцы);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 семьи;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малоимущие семьи и малоимущие одиноко проживающие граждане, среднедушевой доход которых ниже величины прожиточного минимума, установленной в Московской области на душу населения;</a:t>
                      </a:r>
                    </a:p>
                    <a:p>
                      <a:pPr marL="171450" marR="0" lvl="0" indent="-1714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90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пенсионеры, доход которых ниже двукратной величины прожиточного минимума, установленной в Московской области для пенсионеров.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 Лобня Московской области от 24 ноября 2020 г. № 214/64 «Об установлении и земельного налога на территории городского округа Лобня»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1 869,0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ru-RU" sz="9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9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0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ИТОГО налоговых льгот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37 857,0</a:t>
                      </a:r>
                      <a:endParaRPr lang="ru-RU" sz="105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38 595,0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20" name="Заголовок 1"/>
          <p:cNvSpPr txBox="1">
            <a:spLocks/>
          </p:cNvSpPr>
          <p:nvPr/>
        </p:nvSpPr>
        <p:spPr bwMode="auto">
          <a:xfrm>
            <a:off x="10724971" y="326698"/>
            <a:ext cx="1170773" cy="37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0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620" y="298004"/>
            <a:ext cx="10020300" cy="92319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                        от 55 тыс. до 120 тыс. человек на 01.01.2023г.</a:t>
            </a:r>
            <a:br>
              <a:rPr lang="ru-RU" alt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rot="10800000" flipH="1" flipV="1">
            <a:off x="2010804" y="5635743"/>
            <a:ext cx="8765625" cy="92425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Информация о налоговых и неналоговых доходах в разрезе муниципальных образований размещена на портале "Открытый бюджет МО" по ссылке: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https://budget.mosreg.ru/analitika/ispolnenie-byudjeta-subekta/sravnenie-po-osnovnym-parametram-ispolneniya-byudzhetov-municipalnyx-obrazovanij/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численности населения размещена на официальном сайте Росстата (Главная страница/ Официальная статистика/ Московская область/ Население/ Оценка численности постоянного населения МО) https://mosstat.gks.ru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524991"/>
              </p:ext>
            </p:extLst>
          </p:nvPr>
        </p:nvGraphicFramePr>
        <p:xfrm>
          <a:off x="807368" y="1221201"/>
          <a:ext cx="10124790" cy="40425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7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3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1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расчете на 1 жителя,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налоговых и </a:t>
                      </a:r>
                    </a:p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неналоговых доходов, руб.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населения, чел .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Фрязино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26 369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1 572 150 000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59 622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Лыткарино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15 155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1 001 420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Кашира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1 940 310 000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ru-RU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371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Дубна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25 468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1 889 560 000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74 193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21 505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1 762 750 000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81 968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Посад 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26 583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2 441 880 000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91 858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Шатура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20 849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2 126 140 000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101 978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2 149 390 000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110 507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3 057 910 000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111 398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Реутов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19 313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2 185 020 000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113 140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Ступино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38 235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4 522 020 000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118 268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7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40560" y="219710"/>
            <a:ext cx="8763000" cy="7048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 </a:t>
            </a:r>
            <a:endParaRPr lang="ru-RU" sz="28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88441" y="924560"/>
            <a:ext cx="9067482" cy="5386388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городского округа Лобня по расходам за 20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 исполнен в сумме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6 254 598,6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уточненном плане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6 656 231,6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на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94,0 %.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Лобня финансировались за счет собственных средств бюджета в объеме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1 801 129,7  тыс. рублей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счет безвозмездных поступлений из областного бюджета на исполнение переданных местным органам власти полномочий, а также на совместное финансирование объектов социально-культурной сферы, в общей сумме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4 453 468,9 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решением Совета депутатов бюджет городского округа Лобня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 расходам в сумме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4 476 867,4 тыс. 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процессе исполнения бюджета расходная часть увеличена на общую сумму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2 179 364,2 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расходов бюджета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удельный вес занимали расходы на социально-культурную сферу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4 838 462,0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77,9 %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жилищно-коммунальное хозяйство и национальную экономику вложено средств в сумме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866 579,6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3,9 %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экономической структуры расходов бюджета наибольший удельный вес занимают расходы на заработную плату, вместе  с   начислениями - они  составили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2 298 024,7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37,0 %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расходов бюджета.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финансовое обеспечение выполнения муниципального задания на оказание муниципальных услуг (выполнение работ) составили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2 068 105,0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всех расходов бюджета.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88" y="393106"/>
            <a:ext cx="11884412" cy="35037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сферам деятельности в 2022 г.</a:t>
            </a:r>
            <a:b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745317"/>
              </p:ext>
            </p:extLst>
          </p:nvPr>
        </p:nvGraphicFramePr>
        <p:xfrm>
          <a:off x="228600" y="947854"/>
          <a:ext cx="11449050" cy="56510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26827733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3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7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2022 год,</a:t>
                      </a:r>
                    </a:p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рублей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год,           тыс. рублей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    1 жителя г. о. Лобня (рублей)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789,0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</a:t>
                      </a:r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386,5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4 421,36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2 402,0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2 004,3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22,53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3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13 015,0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12 325,1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138,52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5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167 365,4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164 437,7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1 848,15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5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28 888,5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28 578,7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321,20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1 855,6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7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193 262,5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186 040,7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2 090,96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4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6 074,0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4 259,1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8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5 981,0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4 166,1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46,82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5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подготовка экономики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6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46 388,5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43 919,7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493,62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95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</a:t>
                      </a:r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безопасность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19 792,6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19 593,1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220,21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18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26 595,9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24 326,6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273,41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6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5F9CEA-4FA4-4A2F-B5D3-8D5B3447AA72}"/>
              </a:ext>
            </a:extLst>
          </p:cNvPr>
          <p:cNvSpPr/>
          <p:nvPr/>
        </p:nvSpPr>
        <p:spPr>
          <a:xfrm>
            <a:off x="353085" y="126750"/>
            <a:ext cx="10510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сферам деятельности в 2022 г.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CBA4E9A-8E24-46A6-9286-65C49CE54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78317"/>
              </p:ext>
            </p:extLst>
          </p:nvPr>
        </p:nvGraphicFramePr>
        <p:xfrm>
          <a:off x="434564" y="1617045"/>
          <a:ext cx="10984548" cy="473466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35868">
                  <a:extLst>
                    <a:ext uri="{9D8B030D-6E8A-4147-A177-3AD203B41FA5}">
                      <a16:colId xmlns:a16="http://schemas.microsoft.com/office/drawing/2014/main" val="3501820606"/>
                    </a:ext>
                  </a:extLst>
                </a:gridCol>
                <a:gridCol w="695472">
                  <a:extLst>
                    <a:ext uri="{9D8B030D-6E8A-4147-A177-3AD203B41FA5}">
                      <a16:colId xmlns:a16="http://schemas.microsoft.com/office/drawing/2014/main" val="1939459910"/>
                    </a:ext>
                  </a:extLst>
                </a:gridCol>
                <a:gridCol w="682296">
                  <a:extLst>
                    <a:ext uri="{9D8B030D-6E8A-4147-A177-3AD203B41FA5}">
                      <a16:colId xmlns:a16="http://schemas.microsoft.com/office/drawing/2014/main" val="150124953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924016953"/>
                    </a:ext>
                  </a:extLst>
                </a:gridCol>
                <a:gridCol w="1542867">
                  <a:extLst>
                    <a:ext uri="{9D8B030D-6E8A-4147-A177-3AD203B41FA5}">
                      <a16:colId xmlns:a16="http://schemas.microsoft.com/office/drawing/2014/main" val="1414539415"/>
                    </a:ext>
                  </a:extLst>
                </a:gridCol>
                <a:gridCol w="1600383">
                  <a:extLst>
                    <a:ext uri="{9D8B030D-6E8A-4147-A177-3AD203B41FA5}">
                      <a16:colId xmlns:a16="http://schemas.microsoft.com/office/drawing/2014/main" val="520611312"/>
                    </a:ext>
                  </a:extLst>
                </a:gridCol>
                <a:gridCol w="1913162">
                  <a:extLst>
                    <a:ext uri="{9D8B030D-6E8A-4147-A177-3AD203B41FA5}">
                      <a16:colId xmlns:a16="http://schemas.microsoft.com/office/drawing/2014/main" val="504800280"/>
                    </a:ext>
                  </a:extLst>
                </a:gridCol>
              </a:tblGrid>
              <a:tr h="2650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191 304,4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181 954,2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2 045,03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69269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1 323,0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943184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184 739,9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176 450,0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1 983,16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9217667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4 622,5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4 556,3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9580360"/>
                  </a:ext>
                </a:extLst>
              </a:tr>
              <a:tr h="4727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3,29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5282472"/>
                  </a:ext>
                </a:extLst>
              </a:tr>
              <a:tr h="2075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703 691,4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684 625,4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7 694,67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4457588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48 463,2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42 765,8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480,66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6797436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6 411,5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2 301,3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25,86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0318560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647 948,7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639 227,6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7 184,43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2305706"/>
                  </a:ext>
                </a:extLst>
              </a:tr>
              <a:tr h="2067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</a:t>
                      </a:r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жилищно-коммунального хозяйства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7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9632245"/>
                  </a:ext>
                </a:extLst>
              </a:tr>
              <a:tr h="457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9,22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3919592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4 912 780,6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4 566 863,5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51 328,07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258613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883 870,7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882 522,4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9 918,88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8436773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3 840 221,0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3 499 643,9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39 333,33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7579227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131 892,7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128 887,9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1 448,60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1826585"/>
                  </a:ext>
                </a:extLst>
              </a:tr>
              <a:tr h="1634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4 839,6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4 835,6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54,35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0971625"/>
                  </a:ext>
                </a:extLst>
              </a:tr>
              <a:tr h="3691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51 956,6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50 973,7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572,91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5672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EA4294F-A7F9-4727-85CA-07D920A9E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102200"/>
              </p:ext>
            </p:extLst>
          </p:nvPr>
        </p:nvGraphicFramePr>
        <p:xfrm>
          <a:off x="434565" y="887242"/>
          <a:ext cx="10984548" cy="7298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29335">
                  <a:extLst>
                    <a:ext uri="{9D8B030D-6E8A-4147-A177-3AD203B41FA5}">
                      <a16:colId xmlns:a16="http://schemas.microsoft.com/office/drawing/2014/main" val="3173654570"/>
                    </a:ext>
                  </a:extLst>
                </a:gridCol>
                <a:gridCol w="697337">
                  <a:extLst>
                    <a:ext uri="{9D8B030D-6E8A-4147-A177-3AD203B41FA5}">
                      <a16:colId xmlns:a16="http://schemas.microsoft.com/office/drawing/2014/main" val="3979803245"/>
                    </a:ext>
                  </a:extLst>
                </a:gridCol>
                <a:gridCol w="681768">
                  <a:extLst>
                    <a:ext uri="{9D8B030D-6E8A-4147-A177-3AD203B41FA5}">
                      <a16:colId xmlns:a16="http://schemas.microsoft.com/office/drawing/2014/main" val="1511477773"/>
                    </a:ext>
                  </a:extLst>
                </a:gridCol>
                <a:gridCol w="1722361">
                  <a:extLst>
                    <a:ext uri="{9D8B030D-6E8A-4147-A177-3AD203B41FA5}">
                      <a16:colId xmlns:a16="http://schemas.microsoft.com/office/drawing/2014/main" val="3056519652"/>
                    </a:ext>
                  </a:extLst>
                </a:gridCol>
                <a:gridCol w="1542949">
                  <a:extLst>
                    <a:ext uri="{9D8B030D-6E8A-4147-A177-3AD203B41FA5}">
                      <a16:colId xmlns:a16="http://schemas.microsoft.com/office/drawing/2014/main" val="1742555885"/>
                    </a:ext>
                  </a:extLst>
                </a:gridCol>
                <a:gridCol w="1602136">
                  <a:extLst>
                    <a:ext uri="{9D8B030D-6E8A-4147-A177-3AD203B41FA5}">
                      <a16:colId xmlns:a16="http://schemas.microsoft.com/office/drawing/2014/main" val="1828395296"/>
                    </a:ext>
                  </a:extLst>
                </a:gridCol>
                <a:gridCol w="1908662">
                  <a:extLst>
                    <a:ext uri="{9D8B030D-6E8A-4147-A177-3AD203B41FA5}">
                      <a16:colId xmlns:a16="http://schemas.microsoft.com/office/drawing/2014/main" val="2186573952"/>
                    </a:ext>
                  </a:extLst>
                </a:gridCol>
              </a:tblGrid>
              <a:tr h="729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2022 год,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год,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             1 жителя г. о.  Лобня (рублей)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263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id="{73000EB0-2064-4EE9-B120-C94A454EE0FA}"/>
              </a:ext>
            </a:extLst>
          </p:cNvPr>
          <p:cNvSpPr/>
          <p:nvPr/>
        </p:nvSpPr>
        <p:spPr>
          <a:xfrm>
            <a:off x="714374" y="126749"/>
            <a:ext cx="9096375" cy="1015663"/>
          </a:xfrm>
          <a:prstGeom prst="rect">
            <a:avLst/>
          </a:prstGeom>
          <a:effectLst>
            <a:outerShdw blurRad="50800" dist="50800" dir="5400000" sx="60000" sy="6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сферам деятельности в 2022 г.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9797672-3149-4FB2-AC4F-21D10C187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196854"/>
              </p:ext>
            </p:extLst>
          </p:nvPr>
        </p:nvGraphicFramePr>
        <p:xfrm>
          <a:off x="359229" y="986829"/>
          <a:ext cx="11473540" cy="8130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06432">
                  <a:extLst>
                    <a:ext uri="{9D8B030D-6E8A-4147-A177-3AD203B41FA5}">
                      <a16:colId xmlns:a16="http://schemas.microsoft.com/office/drawing/2014/main" val="103640928"/>
                    </a:ext>
                  </a:extLst>
                </a:gridCol>
                <a:gridCol w="763489">
                  <a:extLst>
                    <a:ext uri="{9D8B030D-6E8A-4147-A177-3AD203B41FA5}">
                      <a16:colId xmlns:a16="http://schemas.microsoft.com/office/drawing/2014/main" val="4223151350"/>
                    </a:ext>
                  </a:extLst>
                </a:gridCol>
                <a:gridCol w="759760">
                  <a:extLst>
                    <a:ext uri="{9D8B030D-6E8A-4147-A177-3AD203B41FA5}">
                      <a16:colId xmlns:a16="http://schemas.microsoft.com/office/drawing/2014/main" val="2168700713"/>
                    </a:ext>
                  </a:extLst>
                </a:gridCol>
                <a:gridCol w="1718226">
                  <a:extLst>
                    <a:ext uri="{9D8B030D-6E8A-4147-A177-3AD203B41FA5}">
                      <a16:colId xmlns:a16="http://schemas.microsoft.com/office/drawing/2014/main" val="3452104951"/>
                    </a:ext>
                  </a:extLst>
                </a:gridCol>
                <a:gridCol w="1518704">
                  <a:extLst>
                    <a:ext uri="{9D8B030D-6E8A-4147-A177-3AD203B41FA5}">
                      <a16:colId xmlns:a16="http://schemas.microsoft.com/office/drawing/2014/main" val="2560130166"/>
                    </a:ext>
                  </a:extLst>
                </a:gridCol>
                <a:gridCol w="1454680">
                  <a:extLst>
                    <a:ext uri="{9D8B030D-6E8A-4147-A177-3AD203B41FA5}">
                      <a16:colId xmlns:a16="http://schemas.microsoft.com/office/drawing/2014/main" val="1913092941"/>
                    </a:ext>
                  </a:extLst>
                </a:gridCol>
                <a:gridCol w="1752249">
                  <a:extLst>
                    <a:ext uri="{9D8B030D-6E8A-4147-A177-3AD203B41FA5}">
                      <a16:colId xmlns:a16="http://schemas.microsoft.com/office/drawing/2014/main" val="2810886090"/>
                    </a:ext>
                  </a:extLst>
                </a:gridCol>
              </a:tblGrid>
              <a:tr h="8130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2022 год,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2022 год,            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         1 жителя г. о.  Лобня (рублей)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5435433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89C4559-4F21-4111-B204-9D2DB05E9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64333"/>
              </p:ext>
            </p:extLst>
          </p:nvPr>
        </p:nvGraphicFramePr>
        <p:xfrm>
          <a:off x="359231" y="1782644"/>
          <a:ext cx="11473540" cy="49486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94244">
                  <a:extLst>
                    <a:ext uri="{9D8B030D-6E8A-4147-A177-3AD203B41FA5}">
                      <a16:colId xmlns:a16="http://schemas.microsoft.com/office/drawing/2014/main" val="1964312031"/>
                    </a:ext>
                  </a:extLst>
                </a:gridCol>
                <a:gridCol w="766150">
                  <a:extLst>
                    <a:ext uri="{9D8B030D-6E8A-4147-A177-3AD203B41FA5}">
                      <a16:colId xmlns:a16="http://schemas.microsoft.com/office/drawing/2014/main" val="3513935329"/>
                    </a:ext>
                  </a:extLst>
                </a:gridCol>
                <a:gridCol w="769287">
                  <a:extLst>
                    <a:ext uri="{9D8B030D-6E8A-4147-A177-3AD203B41FA5}">
                      <a16:colId xmlns:a16="http://schemas.microsoft.com/office/drawing/2014/main" val="2617022964"/>
                    </a:ext>
                  </a:extLst>
                </a:gridCol>
                <a:gridCol w="1730413">
                  <a:extLst>
                    <a:ext uri="{9D8B030D-6E8A-4147-A177-3AD203B41FA5}">
                      <a16:colId xmlns:a16="http://schemas.microsoft.com/office/drawing/2014/main" val="2138017249"/>
                    </a:ext>
                  </a:extLst>
                </a:gridCol>
                <a:gridCol w="1511063">
                  <a:extLst>
                    <a:ext uri="{9D8B030D-6E8A-4147-A177-3AD203B41FA5}">
                      <a16:colId xmlns:a16="http://schemas.microsoft.com/office/drawing/2014/main" val="810096973"/>
                    </a:ext>
                  </a:extLst>
                </a:gridCol>
                <a:gridCol w="1437947">
                  <a:extLst>
                    <a:ext uri="{9D8B030D-6E8A-4147-A177-3AD203B41FA5}">
                      <a16:colId xmlns:a16="http://schemas.microsoft.com/office/drawing/2014/main" val="3751670928"/>
                    </a:ext>
                  </a:extLst>
                </a:gridCol>
                <a:gridCol w="1764436">
                  <a:extLst>
                    <a:ext uri="{9D8B030D-6E8A-4147-A177-3AD203B41FA5}">
                      <a16:colId xmlns:a16="http://schemas.microsoft.com/office/drawing/2014/main" val="2175107753"/>
                    </a:ext>
                  </a:extLst>
                </a:gridCol>
              </a:tblGrid>
              <a:tr h="220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159 564,8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158 883,2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1 785,73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3804057957"/>
                  </a:ext>
                </a:extLst>
              </a:tr>
              <a:tr h="202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152 295,6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151 742,3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1 705,47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437713582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7 269,2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7 140,9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80,26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268508382"/>
                  </a:ext>
                </a:extLst>
              </a:tr>
              <a:tr h="202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515,7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5,80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2205124712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515,7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5,80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1623242875"/>
                  </a:ext>
                </a:extLst>
              </a:tr>
              <a:tr h="202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112 729,1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104 408,7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1 173,47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2577184399"/>
                  </a:ext>
                </a:extLst>
              </a:tr>
              <a:tr h="202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8 428,7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8 384,8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94,24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3025715745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41 675,7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39 183,3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440,39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3228526464"/>
                  </a:ext>
                </a:extLst>
              </a:tr>
              <a:tr h="202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62 624,7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56 840,6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63 884,51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2710797806"/>
                  </a:ext>
                </a:extLst>
              </a:tr>
              <a:tr h="202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106 438,6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106 146,0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1 193,00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482355012"/>
                  </a:ext>
                </a:extLst>
              </a:tr>
              <a:tr h="202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89 068,2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88 932,3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999,53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205370515"/>
                  </a:ext>
                </a:extLst>
              </a:tr>
              <a:tr h="202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6 852,0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6 786,1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76,27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3136996730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10 518,4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10 427,6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117,20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3253589066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6 100,8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6 053,6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68,04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1004386146"/>
                  </a:ext>
                </a:extLst>
              </a:tr>
              <a:tr h="2255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2 856,6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2 809,4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31,58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4189006711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3 244,2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3 244,2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36,46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2910633836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 (муниципального) долга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2 762,6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31,05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2995224056"/>
                  </a:ext>
                </a:extLst>
              </a:tr>
              <a:tr h="4003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 (муниципального) внутреннего долга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2 800,0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2 762,6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31,05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1579797085"/>
                  </a:ext>
                </a:extLst>
              </a:tr>
              <a:tr h="2026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6 656 231,6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6 254 598,6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5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70 296,92</a:t>
                      </a:r>
                      <a:endParaRPr lang="ru-RU" sz="125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58" marR="4858" marT="4858" marB="0" anchor="ctr"/>
                </a:tc>
                <a:extLst>
                  <a:ext uri="{0D108BD9-81ED-4DB2-BD59-A6C34878D82A}">
                    <a16:rowId xmlns:a16="http://schemas.microsoft.com/office/drawing/2014/main" val="372130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2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64362"/>
              </p:ext>
            </p:extLst>
          </p:nvPr>
        </p:nvGraphicFramePr>
        <p:xfrm>
          <a:off x="1604950" y="246194"/>
          <a:ext cx="8982099" cy="5684839"/>
        </p:xfrm>
        <a:graphic>
          <a:graphicData uri="http://schemas.openxmlformats.org/drawingml/2006/table">
            <a:tbl>
              <a:tblPr/>
              <a:tblGrid>
                <a:gridCol w="898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5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бюджетной, налоговой и долговой политики городского округа Лобня в 2022 году</a:t>
                      </a: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Бюджетная и налоговая политика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обеспечение сбалансированности и устойчивости бюджета города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безусловное исполнение принятых социальных обязательств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реализация указов Президента России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повышение эффективности бюджетных расходов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повышение доступности и качества государственных и муниципальных услуг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совершенствование программно-целевого принципа планирования бюджета  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обеспечение открытости и прозрачности бюджетного процесса.</a:t>
                      </a: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1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119" y="145841"/>
            <a:ext cx="10062992" cy="10898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по сферам деятельности в общем объеме расходов бюджета    городского округа Лобня в 20</a:t>
            </a:r>
            <a:r>
              <a:rPr lang="en-US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г.</a:t>
            </a:r>
            <a:b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288598"/>
              </p:ext>
            </p:extLst>
          </p:nvPr>
        </p:nvGraphicFramePr>
        <p:xfrm>
          <a:off x="944359" y="936327"/>
          <a:ext cx="9672593" cy="563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39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933" y="239042"/>
            <a:ext cx="9116907" cy="63549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 городского округа Лобня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03770"/>
              </p:ext>
            </p:extLst>
          </p:nvPr>
        </p:nvGraphicFramePr>
        <p:xfrm>
          <a:off x="1622848" y="841972"/>
          <a:ext cx="8619067" cy="545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5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936" y="368522"/>
            <a:ext cx="10513050" cy="66995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городского округа Лобня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859837"/>
              </p:ext>
            </p:extLst>
          </p:nvPr>
        </p:nvGraphicFramePr>
        <p:xfrm>
          <a:off x="1581573" y="1121064"/>
          <a:ext cx="9304867" cy="5368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443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46" y="143442"/>
            <a:ext cx="11006254" cy="9487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муниципальным программам </a:t>
            </a:r>
            <a:br>
              <a:rPr lang="ru-RU" sz="1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расходов бюджета исполнялись 18 муниципальных программ, </a:t>
            </a:r>
            <a:b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которые в общей сумме составили   6 207 341,6 тыс. рублей.</a:t>
            </a:r>
            <a:b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7F20616-9C8A-40EC-B4A0-EFC054E2A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63775"/>
              </p:ext>
            </p:extLst>
          </p:nvPr>
        </p:nvGraphicFramePr>
        <p:xfrm>
          <a:off x="582712" y="1092200"/>
          <a:ext cx="11304487" cy="55311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43968">
                  <a:extLst>
                    <a:ext uri="{9D8B030D-6E8A-4147-A177-3AD203B41FA5}">
                      <a16:colId xmlns:a16="http://schemas.microsoft.com/office/drawing/2014/main" val="3471293038"/>
                    </a:ext>
                  </a:extLst>
                </a:gridCol>
                <a:gridCol w="1609595">
                  <a:extLst>
                    <a:ext uri="{9D8B030D-6E8A-4147-A177-3AD203B41FA5}">
                      <a16:colId xmlns:a16="http://schemas.microsoft.com/office/drawing/2014/main" val="619638195"/>
                    </a:ext>
                  </a:extLst>
                </a:gridCol>
                <a:gridCol w="1559916">
                  <a:extLst>
                    <a:ext uri="{9D8B030D-6E8A-4147-A177-3AD203B41FA5}">
                      <a16:colId xmlns:a16="http://schemas.microsoft.com/office/drawing/2014/main" val="2947517535"/>
                    </a:ext>
                  </a:extLst>
                </a:gridCol>
                <a:gridCol w="1391008">
                  <a:extLst>
                    <a:ext uri="{9D8B030D-6E8A-4147-A177-3AD203B41FA5}">
                      <a16:colId xmlns:a16="http://schemas.microsoft.com/office/drawing/2014/main" val="3359451744"/>
                    </a:ext>
                  </a:extLst>
                </a:gridCol>
              </a:tblGrid>
              <a:tr h="393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2022 год 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448581081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"Здравоохранение"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1 055,0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922,1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3184018798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"Культура"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203 417,4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202 662,2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4263829030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"Образование"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2 070 161,0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2 040 378,1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1281337020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"Социальная защита населения"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71 936,0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68 943,8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3840896184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"Спорт"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105 638,6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105 345,9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3701226038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сельского хозяйства"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1 572,4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3799032721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"Экология и окружающая среда"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2553645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"Безопасность и обеспечение безопасности жизнедеятельности населения"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56 961,7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53 918,5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967649831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"Жилище"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34 839,7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33 994,5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1151360557"/>
                  </a:ext>
                </a:extLst>
              </a:tr>
              <a:tr h="299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инженерной инфраструктуры и энергоэффективности"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5 898,7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1 543,9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245606388"/>
                  </a:ext>
                </a:extLst>
              </a:tr>
              <a:tr h="321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312 668,5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307 228,2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3559379566"/>
                  </a:ext>
                </a:extLst>
              </a:tr>
              <a:tr h="558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23 828,4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16 757,8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728535284"/>
                  </a:ext>
                </a:extLst>
              </a:tr>
              <a:tr h="3938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115 057,1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106 910,7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662529734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"Цифровое муниципальное образование"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82 385,8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81 023,1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4096347642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"Архитектура и градостроительство"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494,0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378,3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76,6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2212206649"/>
                  </a:ext>
                </a:extLst>
              </a:tr>
              <a:tr h="308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706 255,3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698 530,8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1151268773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2 797 155,3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2 476 386,7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88,5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1509693490"/>
                  </a:ext>
                </a:extLst>
              </a:tr>
              <a:tr h="2006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«Переселение граждан из аварийного жилищного фонда»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11 348,7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10 691,8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77" marR="7277" marT="7277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075349" y="745251"/>
            <a:ext cx="768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7316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160" y="208280"/>
            <a:ext cx="10284737" cy="55553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муниципальным программам, тыс. рублей</a:t>
            </a:r>
            <a:b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710879"/>
              </p:ext>
            </p:extLst>
          </p:nvPr>
        </p:nvGraphicFramePr>
        <p:xfrm>
          <a:off x="660000" y="868623"/>
          <a:ext cx="10872000" cy="598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6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619" y="350378"/>
            <a:ext cx="10620209" cy="58111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 НА ТЕРРИТОРИИ</a:t>
            </a:r>
            <a:b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ЛОБНЯ</a:t>
            </a:r>
            <a:b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71B1037-8BF9-4A9D-B4CD-374A4198F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925444"/>
              </p:ext>
            </p:extLst>
          </p:nvPr>
        </p:nvGraphicFramePr>
        <p:xfrm>
          <a:off x="500743" y="983442"/>
          <a:ext cx="10755086" cy="506052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012489">
                  <a:extLst>
                    <a:ext uri="{9D8B030D-6E8A-4147-A177-3AD203B41FA5}">
                      <a16:colId xmlns:a16="http://schemas.microsoft.com/office/drawing/2014/main" val="1113873869"/>
                    </a:ext>
                  </a:extLst>
                </a:gridCol>
                <a:gridCol w="1742597">
                  <a:extLst>
                    <a:ext uri="{9D8B030D-6E8A-4147-A177-3AD203B41FA5}">
                      <a16:colId xmlns:a16="http://schemas.microsoft.com/office/drawing/2014/main" val="580169030"/>
                    </a:ext>
                  </a:extLst>
                </a:gridCol>
              </a:tblGrid>
              <a:tr h="211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ctr"/>
                </a:tc>
                <a:extLst>
                  <a:ext uri="{0D108BD9-81ED-4DB2-BD59-A6C34878D82A}">
                    <a16:rowId xmlns:a16="http://schemas.microsoft.com/office/drawing/2014/main" val="3071410569"/>
                  </a:ext>
                </a:extLst>
              </a:tr>
              <a:tr h="2754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«Цифровая</a:t>
                      </a:r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образовательная среда</a:t>
                      </a:r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631,8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461364948"/>
                  </a:ext>
                </a:extLst>
              </a:tr>
              <a:tr h="6254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lang="ru-RU" sz="1250" b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поддержка образовательных организаций в целях 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631,0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3480927926"/>
                  </a:ext>
                </a:extLst>
              </a:tr>
              <a:tr h="6254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Установка, монтаж и настройка 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-камер, приобретенных в рамках предоставленной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субсидии на государственную поддержку образовательных организаций в целях </a:t>
                      </a:r>
                      <a:r>
                        <a:rPr lang="ru-RU" sz="1250" b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оснащения (обновления) их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1 000,8</a:t>
                      </a: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«Формирование комфортной городской среды»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ru-RU" sz="12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540,5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4158371671"/>
                  </a:ext>
                </a:extLst>
              </a:tr>
              <a:tr h="45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общественных территорий в малых городах и исторических поселениях-победителях Всероссийского конкурса лучших проектов создания комфортной городской среды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ru-RU" sz="125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540,5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1179365921"/>
                  </a:ext>
                </a:extLst>
              </a:tr>
              <a:tr h="266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«Патриотическое воспитание граждан Российской Федерации»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1 074,0</a:t>
                      </a: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1110089088"/>
                  </a:ext>
                </a:extLst>
              </a:tr>
              <a:tr h="4586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советников директора по воспитанию и взаимодействию с детскими общественными</a:t>
                      </a: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объединениями в муниципальных общеобразовательных организациях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1 074,0</a:t>
                      </a: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2726524958"/>
                  </a:ext>
                </a:extLst>
              </a:tr>
              <a:tr h="288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«Содействие занятости»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19 342,2</a:t>
                      </a: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2882044239"/>
                  </a:ext>
                </a:extLst>
              </a:tr>
              <a:tr h="8322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250" b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дополнительных мест для детей в возрасте от 1,5 до 3 лет любой направленности в организациях, осуществляющих образовательную деятельность (за исключением государственных,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r>
                        <a:rPr lang="ru-RU" sz="125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4 997,2</a:t>
                      </a: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2596699463"/>
                  </a:ext>
                </a:extLst>
              </a:tr>
              <a:tr h="6046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5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поддержка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</a:t>
                      </a: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92" marR="4792" marT="47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14 345,0</a:t>
                      </a:r>
                    </a:p>
                  </a:txBody>
                  <a:tcPr marL="4792" marR="4792" marT="479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9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52" y="44560"/>
            <a:ext cx="9750670" cy="1419359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БЛАГОУСТРОЙСТВО</a:t>
            </a: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2022 году, согласно нормативным и законодательным документам Московской области, в городском округе Лобня были благоустроены  16 дворовых  территорий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715" y="1369252"/>
            <a:ext cx="9985022" cy="533263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0553C9-8009-4420-3F6E-3F444D3FB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89" y="1469657"/>
            <a:ext cx="3028191" cy="2271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C129DB-DA39-9482-BE0B-3C88FFE821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1" y="1526343"/>
            <a:ext cx="3101617" cy="2326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A9815D-E770-5E10-E84C-1AE788209E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30" y="1244405"/>
            <a:ext cx="3431987" cy="2573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80DE35-CC8A-F1AD-9878-7062DDA7E8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18" y="4251309"/>
            <a:ext cx="3722915" cy="2474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52423C-7CB2-3731-18B9-EF56CCB7B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1417" y="4066108"/>
            <a:ext cx="4031220" cy="268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219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69" y="209549"/>
            <a:ext cx="9919131" cy="153352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2022 году закончены работы по благоустройству парка «Река времени» на улице Ленина в рамках национального проекта «Жилье и городская среда». Обустроена пешеходная аллея сквозь весь парк, сделано яркое освещение, установлены качели, навесы и лавочки, обновлены урны и указатели.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B5C7CFB-CA10-C715-0081-481B9B08A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80" y="1743074"/>
            <a:ext cx="2966720" cy="2398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51E4A0-2A39-E9DC-0316-8D9149C21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1743074"/>
            <a:ext cx="5854011" cy="2493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145FAC-05ED-8F92-D3D1-67F87E272F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4462877"/>
            <a:ext cx="4572000" cy="2217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52F0B80-B7C1-AAE1-F714-FD177D335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62" y="4462877"/>
            <a:ext cx="2966720" cy="2225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07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49" y="74625"/>
            <a:ext cx="10283771" cy="153352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2022 году на проведение работ по благоустройству Лобненского лесопарка направлено 341 110,74 тыс. рублей сделано освещение, установлены качели,  лавочки, урны. Завершение работ планируется на первую половину 2023 года.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B2D295-479C-5D0E-9120-EC410BC9D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890" y="4168150"/>
            <a:ext cx="1897380" cy="2529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66B5418-11FA-12FD-0473-5DB33CAA99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0" y="4599303"/>
            <a:ext cx="452628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8A4DB7-B48B-3B56-0F98-6AAC0E0C6C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70" y="2092960"/>
            <a:ext cx="28575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BC1F9C-037C-E755-BAB6-5425AC793B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" y="2039303"/>
            <a:ext cx="3362960" cy="2264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9CC0CDB-544B-A7E5-CEA1-386F651647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15" y="2198675"/>
            <a:ext cx="2952770" cy="1969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448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996" y="64951"/>
            <a:ext cx="6830007" cy="87291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Дороги  и  дорожное  хозяйство</a:t>
            </a:r>
            <a:b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ACD0F0-5D56-8860-C3D2-4BAAB3851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93" y="2217147"/>
            <a:ext cx="1932535" cy="2324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2BD452-C2AA-525F-A841-6EB01A6324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07" y="3429000"/>
            <a:ext cx="2703332" cy="2976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E913DE-A217-7A51-A105-A237416D15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1" y="2026650"/>
            <a:ext cx="3747502" cy="2472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604375-3974-C2DE-4486-2C8ABD859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397" y="3491620"/>
            <a:ext cx="2476072" cy="3301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EC02E3-ABEF-A391-2DE2-C30BA29411FA}"/>
              </a:ext>
            </a:extLst>
          </p:cNvPr>
          <p:cNvSpPr txBox="1"/>
          <p:nvPr/>
        </p:nvSpPr>
        <p:spPr>
          <a:xfrm>
            <a:off x="335902" y="638843"/>
            <a:ext cx="10021077" cy="1189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 привлечением софинансирования из бюджета Московской области в 2022 году произведен ремонт асфальтового покрытия ул. Вокзальная, ул. Лейтенанта Бойко. Общая площадь ремонта составила 10 157м².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282080"/>
              </p:ext>
            </p:extLst>
          </p:nvPr>
        </p:nvGraphicFramePr>
        <p:xfrm>
          <a:off x="2053148" y="352626"/>
          <a:ext cx="8721531" cy="5227753"/>
        </p:xfrm>
        <a:graphic>
          <a:graphicData uri="http://schemas.openxmlformats.org/drawingml/2006/table">
            <a:tbl>
              <a:tblPr/>
              <a:tblGrid>
                <a:gridCol w="872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7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Долговая политика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Долговая политика в 2022 году строилась на принципах безусловного исполнения и обслуживания долговых обязательств в полном объеме и в установленные сроки.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8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Целями долговой политики города являются поддержание объема муниципального долга городского округа Лобня на оптимальном уровне (не более 50% от объема налоговых и неналоговых доходов бюджета городского округа), минимизация стоимости его обслуживания.</a:t>
                      </a: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32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590" y="136733"/>
            <a:ext cx="9987449" cy="1128940"/>
          </a:xfrm>
          <a:solidFill>
            <a:schemeClr val="accent2">
              <a:lumMod val="40000"/>
              <a:lumOff val="60000"/>
              <a:alpha val="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2022 году на проведение городских праздничных мероприятий и фестивалей направлено 1 295,3 тыс. рублей.</a:t>
            </a:r>
            <a:b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74F8D-73D6-4A86-BEF3-6092785F99BD}"/>
              </a:ext>
            </a:extLst>
          </p:cNvPr>
          <p:cNvSpPr txBox="1"/>
          <p:nvPr/>
        </p:nvSpPr>
        <p:spPr>
          <a:xfrm>
            <a:off x="430904" y="3749295"/>
            <a:ext cx="6940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творческой деятельности театров направлено 38 457,0 тыс. рублей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39280-BB95-4552-1A43-AE950B573EDB}"/>
              </a:ext>
            </a:extLst>
          </p:cNvPr>
          <p:cNvSpPr txBox="1"/>
          <p:nvPr/>
        </p:nvSpPr>
        <p:spPr>
          <a:xfrm>
            <a:off x="5394959" y="1265672"/>
            <a:ext cx="54481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городском округе Лобня прошел XXVI Международный молодежный театральный фестиваль «Русская классика. Лобня»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0AB160-7649-2218-BF8F-DEB7D7653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13" y="2389222"/>
            <a:ext cx="3652807" cy="24371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C52E47-C09C-047A-9C22-977505B04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10" y="1265672"/>
            <a:ext cx="3871129" cy="2342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1C1406-38BE-2470-715F-61F06E8FD33E}"/>
              </a:ext>
            </a:extLst>
          </p:cNvPr>
          <p:cNvSpPr txBox="1"/>
          <p:nvPr/>
        </p:nvSpPr>
        <p:spPr>
          <a:xfrm>
            <a:off x="5237584" y="5149911"/>
            <a:ext cx="6612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рамках проектов инициативного бюджетирования в 2022 году на территории городского округа Лобня реализован проект «Приобретение концертных костюмов для МБУК Дом культуры «Красная Поляна» общая стоимость проекта составила 300 тыс. рублей.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BD5269-22B9-2063-27A4-C099669A3F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1" y="4557417"/>
            <a:ext cx="2409928" cy="2069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8314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6D4B39-C91E-EB29-05E0-B488E1F0F034}"/>
              </a:ext>
            </a:extLst>
          </p:cNvPr>
          <p:cNvSpPr txBox="1"/>
          <p:nvPr/>
        </p:nvSpPr>
        <p:spPr>
          <a:xfrm>
            <a:off x="1700530" y="145534"/>
            <a:ext cx="8790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объектов социальной инфраструктуры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C6CEC-8F5E-2F6B-292D-1FE829B7FC0D}"/>
              </a:ext>
            </a:extLst>
          </p:cNvPr>
          <p:cNvSpPr txBox="1"/>
          <p:nvPr/>
        </p:nvSpPr>
        <p:spPr>
          <a:xfrm>
            <a:off x="3853180" y="601348"/>
            <a:ext cx="5483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2022 году закончены работы по объектам 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D8B63-EE81-B471-BA35-6963F2220488}"/>
              </a:ext>
            </a:extLst>
          </p:cNvPr>
          <p:cNvSpPr txBox="1"/>
          <p:nvPr/>
        </p:nvSpPr>
        <p:spPr>
          <a:xfrm>
            <a:off x="6595110" y="1888159"/>
            <a:ext cx="46737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Пристройка на 400 мест к зданию МБОУ СОШ №4 по адресу: Московская обл. г. Лобня,, ул. Чайковского д.2 на сумму 805 967,4 тыс. рублей.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50C856-86A1-C06E-3DF8-32F2B180769B}"/>
              </a:ext>
            </a:extLst>
          </p:cNvPr>
          <p:cNvSpPr txBox="1"/>
          <p:nvPr/>
        </p:nvSpPr>
        <p:spPr>
          <a:xfrm>
            <a:off x="172648" y="1023991"/>
            <a:ext cx="64341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Пристройка к зданию МБОУ СОШ №6, по адресу: Московская область, г. Лобня, ул., Аэропортовская, дом 1 на сумму 777 203,9 тыс. рублей.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9B8B88-F867-7CC3-3E9E-900DF560DF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42" y="4547856"/>
            <a:ext cx="2776551" cy="1966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F4C024-0F61-E8E1-5125-A9712E489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8" y="2117078"/>
            <a:ext cx="1884583" cy="2623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E323EBF-3168-64A4-9183-D5A1746737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15" y="2154456"/>
            <a:ext cx="2485976" cy="1951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BA20EA-E89B-FCCF-42A3-DF2175D10E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10" y="3274244"/>
            <a:ext cx="4673726" cy="3215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021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6D175C-CB96-443C-A252-08FD0207C518}"/>
              </a:ext>
            </a:extLst>
          </p:cNvPr>
          <p:cNvSpPr txBox="1"/>
          <p:nvPr/>
        </p:nvSpPr>
        <p:spPr>
          <a:xfrm>
            <a:off x="298764" y="624688"/>
            <a:ext cx="104945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0680C4B-3C13-4CB4-B1B3-BDD614159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281982"/>
              </p:ext>
            </p:extLst>
          </p:nvPr>
        </p:nvGraphicFramePr>
        <p:xfrm>
          <a:off x="925561" y="1900371"/>
          <a:ext cx="10822302" cy="40416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43588">
                  <a:extLst>
                    <a:ext uri="{9D8B030D-6E8A-4147-A177-3AD203B41FA5}">
                      <a16:colId xmlns:a16="http://schemas.microsoft.com/office/drawing/2014/main" val="3989159462"/>
                    </a:ext>
                  </a:extLst>
                </a:gridCol>
                <a:gridCol w="1164927">
                  <a:extLst>
                    <a:ext uri="{9D8B030D-6E8A-4147-A177-3AD203B41FA5}">
                      <a16:colId xmlns:a16="http://schemas.microsoft.com/office/drawing/2014/main" val="1707690905"/>
                    </a:ext>
                  </a:extLst>
                </a:gridCol>
                <a:gridCol w="1380655">
                  <a:extLst>
                    <a:ext uri="{9D8B030D-6E8A-4147-A177-3AD203B41FA5}">
                      <a16:colId xmlns:a16="http://schemas.microsoft.com/office/drawing/2014/main" val="364121545"/>
                    </a:ext>
                  </a:extLst>
                </a:gridCol>
                <a:gridCol w="1423799">
                  <a:extLst>
                    <a:ext uri="{9D8B030D-6E8A-4147-A177-3AD203B41FA5}">
                      <a16:colId xmlns:a16="http://schemas.microsoft.com/office/drawing/2014/main" val="1342694551"/>
                    </a:ext>
                  </a:extLst>
                </a:gridCol>
                <a:gridCol w="1445373">
                  <a:extLst>
                    <a:ext uri="{9D8B030D-6E8A-4147-A177-3AD203B41FA5}">
                      <a16:colId xmlns:a16="http://schemas.microsoft.com/office/drawing/2014/main" val="3833504315"/>
                    </a:ext>
                  </a:extLst>
                </a:gridCol>
                <a:gridCol w="170737">
                  <a:extLst>
                    <a:ext uri="{9D8B030D-6E8A-4147-A177-3AD203B41FA5}">
                      <a16:colId xmlns:a16="http://schemas.microsoft.com/office/drawing/2014/main" val="2078296221"/>
                    </a:ext>
                  </a:extLst>
                </a:gridCol>
                <a:gridCol w="1293223">
                  <a:extLst>
                    <a:ext uri="{9D8B030D-6E8A-4147-A177-3AD203B41FA5}">
                      <a16:colId xmlns:a16="http://schemas.microsoft.com/office/drawing/2014/main" val="2141455981"/>
                    </a:ext>
                  </a:extLst>
                </a:gridCol>
              </a:tblGrid>
              <a:tr h="11917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6324497"/>
                  </a:ext>
                </a:extLst>
              </a:tr>
              <a:tr h="3777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«Здравоохранение» на 2020-2024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726002"/>
                  </a:ext>
                </a:extLst>
              </a:tr>
              <a:tr h="106933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Диспансеризация взрослого населения Московской области (Доля взрослого населения, прошедшего диспансеризацию, от общего числа взрослого населения)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264136"/>
                  </a:ext>
                </a:extLst>
              </a:tr>
              <a:tr h="816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прикрепленного населения к медицинским организациям на территории округа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579449"/>
                  </a:ext>
                </a:extLst>
              </a:tr>
              <a:tr h="58615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Жилье – медикам, нуждающихся в обеспечении жильем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651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1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06A631-B082-4708-8543-9AAC5EFFCF77}"/>
              </a:ext>
            </a:extLst>
          </p:cNvPr>
          <p:cNvSpPr txBox="1"/>
          <p:nvPr/>
        </p:nvSpPr>
        <p:spPr>
          <a:xfrm>
            <a:off x="362390" y="93551"/>
            <a:ext cx="108069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3016D09-1F86-4E72-9834-6AFA283F3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76827"/>
              </p:ext>
            </p:extLst>
          </p:nvPr>
        </p:nvGraphicFramePr>
        <p:xfrm>
          <a:off x="269630" y="924548"/>
          <a:ext cx="11676186" cy="58309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21810">
                  <a:extLst>
                    <a:ext uri="{9D8B030D-6E8A-4147-A177-3AD203B41FA5}">
                      <a16:colId xmlns:a16="http://schemas.microsoft.com/office/drawing/2014/main" val="2480881384"/>
                    </a:ext>
                  </a:extLst>
                </a:gridCol>
                <a:gridCol w="1205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640">
                  <a:extLst>
                    <a:ext uri="{9D8B030D-6E8A-4147-A177-3AD203B41FA5}">
                      <a16:colId xmlns:a16="http://schemas.microsoft.com/office/drawing/2014/main" val="3552040052"/>
                    </a:ext>
                  </a:extLst>
                </a:gridCol>
                <a:gridCol w="1786740">
                  <a:extLst>
                    <a:ext uri="{9D8B030D-6E8A-4147-A177-3AD203B41FA5}">
                      <a16:colId xmlns:a16="http://schemas.microsoft.com/office/drawing/2014/main" val="1427521593"/>
                    </a:ext>
                  </a:extLst>
                </a:gridCol>
              </a:tblGrid>
              <a:tr h="645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0293150"/>
                  </a:ext>
                </a:extLst>
              </a:tr>
              <a:tr h="27435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«Культура» на 2020-2024 годы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274318"/>
                  </a:ext>
                </a:extLst>
              </a:tr>
              <a:tr h="674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посещений организаций культуры по отношению к уровню 2017 года (в части посещений библиотек)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1,09/89511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,5</a:t>
                      </a:r>
                      <a:r>
                        <a:rPr lang="ru-RU" sz="12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/126980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136,1/</a:t>
                      </a:r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5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592388"/>
                  </a:ext>
                </a:extLst>
              </a:tr>
              <a:tr h="679938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1 Макропоказатель подпрограммы. Обеспечение роста числа пользователей муниципальных библиотек Московской области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15752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409223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l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Количество посещений организаций культуры (профессиональных театров) по отношению к 2017 году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151/211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170/211</a:t>
                      </a: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12,6/100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val="41837733"/>
                  </a:ext>
                </a:extLst>
              </a:tr>
              <a:tr h="459727">
                <a:tc>
                  <a:txBody>
                    <a:bodyPr/>
                    <a:lstStyle/>
                    <a:p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Количество праздничных и культурно-массовых мероприятий, в т.ч. творческих фестивалей и конкурсов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val="2168816275"/>
                  </a:ext>
                </a:extLst>
              </a:tr>
              <a:tr h="830475">
                <a:tc>
                  <a:txBody>
                    <a:bodyPr/>
                    <a:lstStyle/>
                    <a:p>
                      <a:r>
                        <a:rPr kumimoji="0" lang="ru-RU" sz="125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граждан, принимающих участие в добровольческой деятельности, получивших государственную (муниципальную) поддержку в форме субсидий бюджетным учреждениям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val="3381622936"/>
                  </a:ext>
                </a:extLst>
              </a:tr>
              <a:tr h="341850">
                <a:tc>
                  <a:txBody>
                    <a:bodyPr/>
                    <a:lstStyle/>
                    <a:p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 культурных мероприятий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единиц</a:t>
                      </a: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401,743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407,796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591">
                <a:tc>
                  <a:txBody>
                    <a:bodyPr/>
                    <a:lstStyle/>
                    <a:p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 сферы культуры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пандемией уменьшилось количество учащихся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7346">
                <a:tc>
                  <a:txBody>
                    <a:bodyPr/>
                    <a:lstStyle/>
                    <a:p>
                      <a:r>
                        <a:rPr kumimoji="0" lang="ru-RU" sz="1300" b="0" i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в возрасте от 7 до 15 лет, обучающихся по предпрофессиональным программам в области искусств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пандемией уменьшилось количество учащихся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6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E62BD4-522A-44BB-9EF5-96053C28063C}"/>
              </a:ext>
            </a:extLst>
          </p:cNvPr>
          <p:cNvSpPr txBox="1"/>
          <p:nvPr/>
        </p:nvSpPr>
        <p:spPr>
          <a:xfrm>
            <a:off x="543208" y="407406"/>
            <a:ext cx="1005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7A0AD4F-F151-4932-9D60-2C5CBF981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550288"/>
              </p:ext>
            </p:extLst>
          </p:nvPr>
        </p:nvGraphicFramePr>
        <p:xfrm>
          <a:off x="485423" y="1267485"/>
          <a:ext cx="11401777" cy="54967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24028">
                  <a:extLst>
                    <a:ext uri="{9D8B030D-6E8A-4147-A177-3AD203B41FA5}">
                      <a16:colId xmlns:a16="http://schemas.microsoft.com/office/drawing/2014/main" val="3197347503"/>
                    </a:ext>
                  </a:extLst>
                </a:gridCol>
                <a:gridCol w="981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8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6960">
                  <a:extLst>
                    <a:ext uri="{9D8B030D-6E8A-4147-A177-3AD203B41FA5}">
                      <a16:colId xmlns:a16="http://schemas.microsoft.com/office/drawing/2014/main" val="2918558875"/>
                    </a:ext>
                  </a:extLst>
                </a:gridCol>
              </a:tblGrid>
              <a:tr h="7918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1460383"/>
                  </a:ext>
                </a:extLst>
              </a:tr>
              <a:tr h="30877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«Культура» на 2020-2024 годы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378930"/>
                  </a:ext>
                </a:extLst>
              </a:tr>
              <a:tr h="812807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155,0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952032"/>
                  </a:ext>
                </a:extLst>
              </a:tr>
              <a:tr h="83495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7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595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субвенции бюджету муниципального образования Московской области на обеспечение переданных государственных полномочий по временному хранению, комплектованию, учету и использованию архивных документов, относящихся к собственности Московской области и временно хранящихся в муниципальном архиве, освоенная бюджетом муниципального образования Московской области, в общей сумме указанной субвенции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254386"/>
                  </a:ext>
                </a:extLst>
              </a:tr>
              <a:tr h="319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посетителей парков культуры и отдыха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30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0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AB1068D-F70D-48B4-AB2C-72DB2BF81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609471"/>
              </p:ext>
            </p:extLst>
          </p:nvPr>
        </p:nvGraphicFramePr>
        <p:xfrm>
          <a:off x="410308" y="1094910"/>
          <a:ext cx="11547229" cy="66419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88523">
                  <a:extLst>
                    <a:ext uri="{9D8B030D-6E8A-4147-A177-3AD203B41FA5}">
                      <a16:colId xmlns:a16="http://schemas.microsoft.com/office/drawing/2014/main" val="184427545"/>
                    </a:ext>
                  </a:extLst>
                </a:gridCol>
                <a:gridCol w="1031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2897">
                  <a:extLst>
                    <a:ext uri="{9D8B030D-6E8A-4147-A177-3AD203B41FA5}">
                      <a16:colId xmlns:a16="http://schemas.microsoft.com/office/drawing/2014/main" val="2774006004"/>
                    </a:ext>
                  </a:extLst>
                </a:gridCol>
              </a:tblGrid>
              <a:tr h="648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</a:t>
                      </a:r>
                    </a:p>
                  </a:txBody>
                  <a:tcPr marL="12700" marR="12700" marT="95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extLst>
                  <a:ext uri="{0D108BD9-81ED-4DB2-BD59-A6C34878D82A}">
                    <a16:rowId xmlns:a16="http://schemas.microsoft.com/office/drawing/2014/main" val="2889636272"/>
                  </a:ext>
                </a:extLst>
              </a:tr>
              <a:tr h="22240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«Образование» на 2020-2024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extLst>
                  <a:ext uri="{0D108BD9-81ED-4DB2-BD59-A6C34878D82A}">
                    <a16:rowId xmlns:a16="http://schemas.microsoft.com/office/drawing/2014/main" val="3433491710"/>
                  </a:ext>
                </a:extLst>
              </a:tr>
              <a:tr h="445361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до 3-х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8823628"/>
                  </a:ext>
                </a:extLst>
              </a:tr>
              <a:tr h="513724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Доступность дошкольного образования для детей в возрасте от трех до семи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201378"/>
                  </a:ext>
                </a:extLst>
              </a:tr>
              <a:tr h="1066033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 в возрасте от 1,5 до 7 лет, направленных и зачисленных в течение соответствующего финансового года в Единой информационной системе «Зачисление в ДОУ» на созданные дополнительные места в организациях по присмотру и уходу за детьми, расположенных в микрорайонах с наибольшей очередностью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2859311546"/>
                  </a:ext>
                </a:extLst>
              </a:tr>
              <a:tr h="733560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744765659"/>
                  </a:ext>
                </a:extLst>
              </a:tr>
              <a:tr h="1477289"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4168264001"/>
                  </a:ext>
                </a:extLst>
              </a:tr>
              <a:tr h="1477289">
                <a:tc>
                  <a:txBody>
                    <a:bodyPr/>
                    <a:lstStyle/>
                    <a:p>
                      <a:pPr marL="93663" indent="0" algn="l" fontAlgn="ctr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740130-6A17-44DE-9ECF-7C87C1FBC853}"/>
              </a:ext>
            </a:extLst>
          </p:cNvPr>
          <p:cNvSpPr txBox="1"/>
          <p:nvPr/>
        </p:nvSpPr>
        <p:spPr>
          <a:xfrm>
            <a:off x="484157" y="106379"/>
            <a:ext cx="10148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4261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AB1068D-F70D-48B4-AB2C-72DB2BF81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09404"/>
              </p:ext>
            </p:extLst>
          </p:nvPr>
        </p:nvGraphicFramePr>
        <p:xfrm>
          <a:off x="293077" y="1101499"/>
          <a:ext cx="11605846" cy="55085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96443">
                  <a:extLst>
                    <a:ext uri="{9D8B030D-6E8A-4147-A177-3AD203B41FA5}">
                      <a16:colId xmlns:a16="http://schemas.microsoft.com/office/drawing/2014/main" val="184427545"/>
                    </a:ext>
                  </a:extLst>
                </a:gridCol>
                <a:gridCol w="95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3803">
                  <a:extLst>
                    <a:ext uri="{9D8B030D-6E8A-4147-A177-3AD203B41FA5}">
                      <a16:colId xmlns:a16="http://schemas.microsoft.com/office/drawing/2014/main" val="788120453"/>
                    </a:ext>
                  </a:extLst>
                </a:gridCol>
              </a:tblGrid>
              <a:tr h="714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</a:t>
                      </a:r>
                    </a:p>
                  </a:txBody>
                  <a:tcPr marL="12700" marR="12700" marT="95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extLst>
                  <a:ext uri="{0D108BD9-81ED-4DB2-BD59-A6C34878D82A}">
                    <a16:rowId xmlns:a16="http://schemas.microsoft.com/office/drawing/2014/main" val="2889636272"/>
                  </a:ext>
                </a:extLst>
              </a:tr>
              <a:tr h="24507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«Образование» на 2020-2024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extLst>
                  <a:ext uri="{0D108BD9-81ED-4DB2-BD59-A6C34878D82A}">
                    <a16:rowId xmlns:a16="http://schemas.microsoft.com/office/drawing/2014/main" val="3433491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18823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предметам, 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83,9%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28201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возраста, 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311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возраста, 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65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получающих начальное общее образование </a:t>
                      </a:r>
                      <a:b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64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обеспечены материально- технической базой для внедрения цифровой образовательной среды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740130-6A17-44DE-9ECF-7C87C1FBC853}"/>
              </a:ext>
            </a:extLst>
          </p:cNvPr>
          <p:cNvSpPr txBox="1"/>
          <p:nvPr/>
        </p:nvSpPr>
        <p:spPr>
          <a:xfrm>
            <a:off x="484157" y="106379"/>
            <a:ext cx="10148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8038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AB1068D-F70D-48B4-AB2C-72DB2BF81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363187"/>
              </p:ext>
            </p:extLst>
          </p:nvPr>
        </p:nvGraphicFramePr>
        <p:xfrm>
          <a:off x="293077" y="1101499"/>
          <a:ext cx="11776598" cy="52641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96443">
                  <a:extLst>
                    <a:ext uri="{9D8B030D-6E8A-4147-A177-3AD203B41FA5}">
                      <a16:colId xmlns:a16="http://schemas.microsoft.com/office/drawing/2014/main" val="184427545"/>
                    </a:ext>
                  </a:extLst>
                </a:gridCol>
                <a:gridCol w="95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3755">
                  <a:extLst>
                    <a:ext uri="{9D8B030D-6E8A-4147-A177-3AD203B41FA5}">
                      <a16:colId xmlns:a16="http://schemas.microsoft.com/office/drawing/2014/main" val="1402047820"/>
                    </a:ext>
                  </a:extLst>
                </a:gridCol>
              </a:tblGrid>
              <a:tr h="807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</a:t>
                      </a:r>
                    </a:p>
                  </a:txBody>
                  <a:tcPr marL="12700" marR="12700" marT="951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extLst>
                  <a:ext uri="{0D108BD9-81ED-4DB2-BD59-A6C34878D82A}">
                    <a16:rowId xmlns:a16="http://schemas.microsoft.com/office/drawing/2014/main" val="2889636272"/>
                  </a:ext>
                </a:extLst>
              </a:tr>
              <a:tr h="27714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«Образование» на 2020-2024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extLst>
                  <a:ext uri="{0D108BD9-81ED-4DB2-BD59-A6C34878D82A}">
                    <a16:rowId xmlns:a16="http://schemas.microsoft.com/office/drawing/2014/main" val="3433491710"/>
                  </a:ext>
                </a:extLst>
              </a:tr>
              <a:tr h="96510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76,92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76,92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618823628"/>
                  </a:ext>
                </a:extLst>
              </a:tr>
              <a:tr h="74967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121,8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25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2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28201378"/>
                  </a:ext>
                </a:extLst>
              </a:tr>
              <a:tr h="1180525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2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2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311546"/>
                  </a:ext>
                </a:extLst>
              </a:tr>
              <a:tr h="534252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образованием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2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2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65659"/>
                  </a:ext>
                </a:extLst>
              </a:tr>
              <a:tr h="74967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5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2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ru-RU" sz="125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264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740130-6A17-44DE-9ECF-7C87C1FBC853}"/>
              </a:ext>
            </a:extLst>
          </p:cNvPr>
          <p:cNvSpPr txBox="1"/>
          <p:nvPr/>
        </p:nvSpPr>
        <p:spPr>
          <a:xfrm>
            <a:off x="484157" y="106379"/>
            <a:ext cx="10148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6466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A763A75-0EE0-4A69-AD61-DA2AE2135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97247"/>
              </p:ext>
            </p:extLst>
          </p:nvPr>
        </p:nvGraphicFramePr>
        <p:xfrm>
          <a:off x="500873" y="1093547"/>
          <a:ext cx="10967227" cy="55019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72210">
                  <a:extLst>
                    <a:ext uri="{9D8B030D-6E8A-4147-A177-3AD203B41FA5}">
                      <a16:colId xmlns:a16="http://schemas.microsoft.com/office/drawing/2014/main" val="4010701913"/>
                    </a:ext>
                  </a:extLst>
                </a:gridCol>
                <a:gridCol w="1066039">
                  <a:extLst>
                    <a:ext uri="{9D8B030D-6E8A-4147-A177-3AD203B41FA5}">
                      <a16:colId xmlns:a16="http://schemas.microsoft.com/office/drawing/2014/main" val="474522513"/>
                    </a:ext>
                  </a:extLst>
                </a:gridCol>
                <a:gridCol w="1407874">
                  <a:extLst>
                    <a:ext uri="{9D8B030D-6E8A-4147-A177-3AD203B41FA5}">
                      <a16:colId xmlns:a16="http://schemas.microsoft.com/office/drawing/2014/main" val="2441757230"/>
                    </a:ext>
                  </a:extLst>
                </a:gridCol>
                <a:gridCol w="1307313">
                  <a:extLst>
                    <a:ext uri="{9D8B030D-6E8A-4147-A177-3AD203B41FA5}">
                      <a16:colId xmlns:a16="http://schemas.microsoft.com/office/drawing/2014/main" val="2559633286"/>
                    </a:ext>
                  </a:extLst>
                </a:gridCol>
                <a:gridCol w="1413791">
                  <a:extLst>
                    <a:ext uri="{9D8B030D-6E8A-4147-A177-3AD203B41FA5}">
                      <a16:colId xmlns:a16="http://schemas.microsoft.com/office/drawing/2014/main" val="1966681700"/>
                    </a:ext>
                  </a:extLst>
                </a:gridCol>
              </a:tblGrid>
              <a:tr h="940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16894817"/>
                  </a:ext>
                </a:extLst>
              </a:tr>
              <a:tr h="35387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защита населения</a:t>
                      </a: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на 2020-2024 годы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364572"/>
                  </a:ext>
                </a:extLst>
              </a:tr>
              <a:tr h="429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долголетие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9675325"/>
                  </a:ext>
                </a:extLst>
              </a:tr>
              <a:tr h="528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бедности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1456630"/>
                  </a:ext>
                </a:extLst>
              </a:tr>
              <a:tr h="654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возраста, 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768913"/>
                  </a:ext>
                </a:extLst>
              </a:tr>
              <a:tr h="805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такого возраста, 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293059"/>
                  </a:ext>
                </a:extLst>
              </a:tr>
              <a:tr h="8058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возраста, 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7832540"/>
                  </a:ext>
                </a:extLst>
              </a:tr>
              <a:tr h="982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доступных для инвалидов и других маломобильных групп населения приоритетных объектов социальной, транспортной, инженерной инфраструктуры в общем количестве муниципальных приоритетных объектов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16547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4EB4C8-6BD2-4B7A-94EC-4D2BDC3DC877}"/>
              </a:ext>
            </a:extLst>
          </p:cNvPr>
          <p:cNvSpPr txBox="1"/>
          <p:nvPr/>
        </p:nvSpPr>
        <p:spPr>
          <a:xfrm>
            <a:off x="516048" y="262550"/>
            <a:ext cx="100855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9518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54404DB-D409-4C82-B5A4-64BB00991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62462"/>
              </p:ext>
            </p:extLst>
          </p:nvPr>
        </p:nvGraphicFramePr>
        <p:xfrm>
          <a:off x="351693" y="1123311"/>
          <a:ext cx="11594123" cy="57129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79549">
                  <a:extLst>
                    <a:ext uri="{9D8B030D-6E8A-4147-A177-3AD203B41FA5}">
                      <a16:colId xmlns:a16="http://schemas.microsoft.com/office/drawing/2014/main" val="1143913320"/>
                    </a:ext>
                  </a:extLst>
                </a:gridCol>
                <a:gridCol w="1095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8632">
                  <a:extLst>
                    <a:ext uri="{9D8B030D-6E8A-4147-A177-3AD203B41FA5}">
                      <a16:colId xmlns:a16="http://schemas.microsoft.com/office/drawing/2014/main" val="39738932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56208879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защита населения</a:t>
                      </a:r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на 2020-2024 годы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797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84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 в сфере образования, которым оказана поддержка органами местного самоуправления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760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 НКО в сфере социальной защиты населения, которым оказана поддержка органами местного самоуправления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352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 НКО в сфере образования, которым оказана имущественная поддержка органами местного самоуправления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50,0%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 НКО в сфере социальной защиты населения, которым оказана имущественная поддержка органами местного самоуправления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100,0%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квадратный 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2114,1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26,3%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45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 предоставленной органами местного самоуправления  площади на льготных условиях или в безвозмездное пользование СО НКО  в сфере образования</a:t>
                      </a:r>
                    </a:p>
                  </a:txBody>
                  <a:tcPr marT="3600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квадратный 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1749,2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квадратный 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ru-RU" sz="125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103,9%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25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6FA89D-E3C2-412A-A319-0B30F1CFC612}"/>
              </a:ext>
            </a:extLst>
          </p:cNvPr>
          <p:cNvSpPr txBox="1"/>
          <p:nvPr/>
        </p:nvSpPr>
        <p:spPr>
          <a:xfrm>
            <a:off x="459057" y="310951"/>
            <a:ext cx="104205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41658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21" y="363752"/>
            <a:ext cx="10773356" cy="114885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основных показателей социально – экономического </a:t>
            </a:r>
            <a:b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развития городского округа Лобня за 2022 год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667813"/>
              </p:ext>
            </p:extLst>
          </p:nvPr>
        </p:nvGraphicFramePr>
        <p:xfrm>
          <a:off x="726983" y="1865227"/>
          <a:ext cx="10773356" cy="394774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4243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05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3418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отчетный </a:t>
                      </a:r>
                      <a:r>
                        <a:rPr kumimoji="0" lang="en-US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Итоги в отчетном </a:t>
                      </a:r>
                      <a:r>
                        <a:rPr kumimoji="0" lang="en-US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</a:t>
                      </a:r>
                      <a:r>
                        <a:rPr kumimoji="0" lang="en-US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50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на конец года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88 536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81 968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88 620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334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91 927,8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</a:t>
                      </a: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kumimoji="0" lang="en-US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50963" algn="l"/>
                        </a:tabLst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94 979,5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844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4 700,00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kumimoji="0" lang="en-US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en-US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399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3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B9B619A-7678-4B9C-810B-DEC445B1D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494874"/>
              </p:ext>
            </p:extLst>
          </p:nvPr>
        </p:nvGraphicFramePr>
        <p:xfrm>
          <a:off x="374650" y="977900"/>
          <a:ext cx="11442699" cy="5775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4872">
                  <a:extLst>
                    <a:ext uri="{9D8B030D-6E8A-4147-A177-3AD203B41FA5}">
                      <a16:colId xmlns:a16="http://schemas.microsoft.com/office/drawing/2014/main" val="3758163966"/>
                    </a:ext>
                  </a:extLst>
                </a:gridCol>
                <a:gridCol w="1370154">
                  <a:extLst>
                    <a:ext uri="{9D8B030D-6E8A-4147-A177-3AD203B41FA5}">
                      <a16:colId xmlns:a16="http://schemas.microsoft.com/office/drawing/2014/main" val="2542109981"/>
                    </a:ext>
                  </a:extLst>
                </a:gridCol>
                <a:gridCol w="1440781">
                  <a:extLst>
                    <a:ext uri="{9D8B030D-6E8A-4147-A177-3AD203B41FA5}">
                      <a16:colId xmlns:a16="http://schemas.microsoft.com/office/drawing/2014/main" val="2256426983"/>
                    </a:ext>
                  </a:extLst>
                </a:gridCol>
                <a:gridCol w="1412530">
                  <a:extLst>
                    <a:ext uri="{9D8B030D-6E8A-4147-A177-3AD203B41FA5}">
                      <a16:colId xmlns:a16="http://schemas.microsoft.com/office/drawing/2014/main" val="191505130"/>
                    </a:ext>
                  </a:extLst>
                </a:gridCol>
                <a:gridCol w="1484362">
                  <a:extLst>
                    <a:ext uri="{9D8B030D-6E8A-4147-A177-3AD203B41FA5}">
                      <a16:colId xmlns:a16="http://schemas.microsoft.com/office/drawing/2014/main" val="3143655069"/>
                    </a:ext>
                  </a:extLst>
                </a:gridCol>
              </a:tblGrid>
              <a:tr h="59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84578524"/>
                  </a:ext>
                </a:extLst>
              </a:tr>
              <a:tr h="25122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«Спорт» на 2020-2024 годы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119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108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Московской области, занимающихся в спортивных организациях, в общей численности детей и молодежи в возрасте 6-15 лет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Доступные спортивные площадки. Доля спортивных площадок, управляемых в соответствии со стандартом их использования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жителей муниципального образования Московской области, выполнивших нормативы испытаний (тестов) Всероссийского комплекса "Готов к труду и обороне" (ГТО), в общей численности населения, принявшего участие в испытаниях (тестах)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и студентов муниципального образования Московской области, выполнивших нормативы Всероссийского физкультурно-спортивного комплекса "Готов к труду и обороне" (ГТО), в общей численности обучающихся и студентов, принявшего участие в сдаче нормативов Всероссийского физкультурно-спортивного комплекса "Готов к труду и обороне" (ГТО)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массовых, официальных, физкультурных и спортивных мероприятий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D352940-AAFC-438B-8010-99220C881AD4}"/>
              </a:ext>
            </a:extLst>
          </p:cNvPr>
          <p:cNvSpPr txBox="1"/>
          <p:nvPr/>
        </p:nvSpPr>
        <p:spPr>
          <a:xfrm>
            <a:off x="774700" y="104140"/>
            <a:ext cx="9964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2707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BC0FA79-65EB-4CAD-9464-76AB26CF0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84671"/>
              </p:ext>
            </p:extLst>
          </p:nvPr>
        </p:nvGraphicFramePr>
        <p:xfrm>
          <a:off x="434564" y="1356098"/>
          <a:ext cx="10843036" cy="22605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2858">
                  <a:extLst>
                    <a:ext uri="{9D8B030D-6E8A-4147-A177-3AD203B41FA5}">
                      <a16:colId xmlns:a16="http://schemas.microsoft.com/office/drawing/2014/main" val="3506111708"/>
                    </a:ext>
                  </a:extLst>
                </a:gridCol>
                <a:gridCol w="1392258">
                  <a:extLst>
                    <a:ext uri="{9D8B030D-6E8A-4147-A177-3AD203B41FA5}">
                      <a16:colId xmlns:a16="http://schemas.microsoft.com/office/drawing/2014/main" val="3015997669"/>
                    </a:ext>
                  </a:extLst>
                </a:gridCol>
                <a:gridCol w="1508927">
                  <a:extLst>
                    <a:ext uri="{9D8B030D-6E8A-4147-A177-3AD203B41FA5}">
                      <a16:colId xmlns:a16="http://schemas.microsoft.com/office/drawing/2014/main" val="2370974875"/>
                    </a:ext>
                  </a:extLst>
                </a:gridCol>
                <a:gridCol w="1283366">
                  <a:extLst>
                    <a:ext uri="{9D8B030D-6E8A-4147-A177-3AD203B41FA5}">
                      <a16:colId xmlns:a16="http://schemas.microsoft.com/office/drawing/2014/main" val="1066035308"/>
                    </a:ext>
                  </a:extLst>
                </a:gridCol>
                <a:gridCol w="1423370">
                  <a:extLst>
                    <a:ext uri="{9D8B030D-6E8A-4147-A177-3AD203B41FA5}">
                      <a16:colId xmlns:a16="http://schemas.microsoft.com/office/drawing/2014/main" val="1891178821"/>
                    </a:ext>
                  </a:extLst>
                </a:gridCol>
                <a:gridCol w="1462257">
                  <a:extLst>
                    <a:ext uri="{9D8B030D-6E8A-4147-A177-3AD203B41FA5}">
                      <a16:colId xmlns:a16="http://schemas.microsoft.com/office/drawing/2014/main" val="262981984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неисполнения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88622980"/>
                  </a:ext>
                </a:extLst>
              </a:tr>
              <a:tr h="27432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сельского хозяйства» на </a:t>
                      </a:r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2020-2024 годы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827240"/>
                  </a:ext>
                </a:extLst>
              </a:tr>
              <a:tr h="5993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земель, обработанных от борщевика Сосновского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118028"/>
                  </a:ext>
                </a:extLst>
              </a:tr>
              <a:tr h="381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отловленных собак без владельцев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Животные были пристроены волонтёрами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1470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A462AA4-5E2D-4543-A5A0-99D70AE6F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5458"/>
              </p:ext>
            </p:extLst>
          </p:nvPr>
        </p:nvGraphicFramePr>
        <p:xfrm>
          <a:off x="445478" y="4420990"/>
          <a:ext cx="10785231" cy="20390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37438">
                  <a:extLst>
                    <a:ext uri="{9D8B030D-6E8A-4147-A177-3AD203B41FA5}">
                      <a16:colId xmlns:a16="http://schemas.microsoft.com/office/drawing/2014/main" val="637135885"/>
                    </a:ext>
                  </a:extLst>
                </a:gridCol>
                <a:gridCol w="1417953">
                  <a:extLst>
                    <a:ext uri="{9D8B030D-6E8A-4147-A177-3AD203B41FA5}">
                      <a16:colId xmlns:a16="http://schemas.microsoft.com/office/drawing/2014/main" val="1073258609"/>
                    </a:ext>
                  </a:extLst>
                </a:gridCol>
                <a:gridCol w="1479769">
                  <a:extLst>
                    <a:ext uri="{9D8B030D-6E8A-4147-A177-3AD203B41FA5}">
                      <a16:colId xmlns:a16="http://schemas.microsoft.com/office/drawing/2014/main" val="875146593"/>
                    </a:ext>
                  </a:extLst>
                </a:gridCol>
                <a:gridCol w="1558705">
                  <a:extLst>
                    <a:ext uri="{9D8B030D-6E8A-4147-A177-3AD203B41FA5}">
                      <a16:colId xmlns:a16="http://schemas.microsoft.com/office/drawing/2014/main" val="2633230662"/>
                    </a:ext>
                  </a:extLst>
                </a:gridCol>
                <a:gridCol w="1591366">
                  <a:extLst>
                    <a:ext uri="{9D8B030D-6E8A-4147-A177-3AD203B41FA5}">
                      <a16:colId xmlns:a16="http://schemas.microsoft.com/office/drawing/2014/main" val="3470099537"/>
                    </a:ext>
                  </a:extLst>
                </a:gridCol>
              </a:tblGrid>
              <a:tr h="690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aseline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810772092"/>
                  </a:ext>
                </a:extLst>
              </a:tr>
              <a:tr h="31652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3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Экология и окружающая среда</a:t>
                      </a: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на 2020-2024 годы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86749"/>
                  </a:ext>
                </a:extLst>
              </a:tr>
              <a:tr h="433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исследуемых компонентов водной среды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185,7%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80928935"/>
                  </a:ext>
                </a:extLst>
              </a:tr>
              <a:tr h="5985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вовлеченного в экологические мероприятия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1F5B06E-7897-4774-BFE2-64FB36BBAE72}"/>
              </a:ext>
            </a:extLst>
          </p:cNvPr>
          <p:cNvSpPr txBox="1"/>
          <p:nvPr/>
        </p:nvSpPr>
        <p:spPr>
          <a:xfrm>
            <a:off x="590700" y="89721"/>
            <a:ext cx="99678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41820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642608-502A-4D9B-904E-72E509BA3816}"/>
              </a:ext>
            </a:extLst>
          </p:cNvPr>
          <p:cNvSpPr txBox="1"/>
          <p:nvPr/>
        </p:nvSpPr>
        <p:spPr>
          <a:xfrm>
            <a:off x="531136" y="216588"/>
            <a:ext cx="110004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237099D-7945-4F47-A741-37265C1F6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878741"/>
              </p:ext>
            </p:extLst>
          </p:nvPr>
        </p:nvGraphicFramePr>
        <p:xfrm>
          <a:off x="398585" y="1188258"/>
          <a:ext cx="11379201" cy="54352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717323">
                  <a:extLst>
                    <a:ext uri="{9D8B030D-6E8A-4147-A177-3AD203B41FA5}">
                      <a16:colId xmlns:a16="http://schemas.microsoft.com/office/drawing/2014/main" val="1159423124"/>
                    </a:ext>
                  </a:extLst>
                </a:gridCol>
                <a:gridCol w="1019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1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228346736"/>
                  </a:ext>
                </a:extLst>
              </a:tr>
              <a:tr h="37405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и обеспечение безопасности жизнедеятельности населения» </a:t>
                      </a:r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2020-2024 годы</a:t>
                      </a:r>
                      <a:endParaRPr lang="ru-RU" sz="13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05549"/>
                  </a:ext>
                </a:extLst>
              </a:tr>
              <a:tr h="290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кладбищ, соответствующих требованиям Регионального стандарта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7580503"/>
                  </a:ext>
                </a:extLst>
              </a:tr>
              <a:tr h="486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транспортировок умерших в морг с мест обнаружения или судебно-медицинской экспертизы, произведенной в соответствии с установленными требованиями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Инвентаризация мест захоронений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числа лиц, состоящих на диспансерном наблюдении с диагнозом «Употребление наркотиков с вредными последствиями"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доли несовершеннолетних в общем числе лиц, совершивших преступления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криминогенности наркомании на 100 тыс. 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69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социально значимых объектов (учреждений), оборудованных в целях антитеррористической защищенности средствами безопасности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869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74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8ECCF2-0140-4B5F-B436-06EB49474BB4}"/>
              </a:ext>
            </a:extLst>
          </p:cNvPr>
          <p:cNvSpPr txBox="1"/>
          <p:nvPr/>
        </p:nvSpPr>
        <p:spPr>
          <a:xfrm>
            <a:off x="597529" y="208230"/>
            <a:ext cx="9931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8BC6A75-8DBA-4D7D-A085-2E0CEA670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13013"/>
              </p:ext>
            </p:extLst>
          </p:nvPr>
        </p:nvGraphicFramePr>
        <p:xfrm>
          <a:off x="433754" y="1187050"/>
          <a:ext cx="11462237" cy="536615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359557">
                  <a:extLst>
                    <a:ext uri="{9D8B030D-6E8A-4147-A177-3AD203B41FA5}">
                      <a16:colId xmlns:a16="http://schemas.microsoft.com/office/drawing/2014/main" val="801534138"/>
                    </a:ext>
                  </a:extLst>
                </a:gridCol>
                <a:gridCol w="1102588">
                  <a:extLst>
                    <a:ext uri="{9D8B030D-6E8A-4147-A177-3AD203B41FA5}">
                      <a16:colId xmlns:a16="http://schemas.microsoft.com/office/drawing/2014/main" val="2183175503"/>
                    </a:ext>
                  </a:extLst>
                </a:gridCol>
                <a:gridCol w="1282080">
                  <a:extLst>
                    <a:ext uri="{9D8B030D-6E8A-4147-A177-3AD203B41FA5}">
                      <a16:colId xmlns:a16="http://schemas.microsoft.com/office/drawing/2014/main" val="2952351896"/>
                    </a:ext>
                  </a:extLst>
                </a:gridCol>
                <a:gridCol w="1307367">
                  <a:extLst>
                    <a:ext uri="{9D8B030D-6E8A-4147-A177-3AD203B41FA5}">
                      <a16:colId xmlns:a16="http://schemas.microsoft.com/office/drawing/2014/main" val="787612156"/>
                    </a:ext>
                  </a:extLst>
                </a:gridCol>
                <a:gridCol w="1410645">
                  <a:extLst>
                    <a:ext uri="{9D8B030D-6E8A-4147-A177-3AD203B41FA5}">
                      <a16:colId xmlns:a16="http://schemas.microsoft.com/office/drawing/2014/main" val="3687419877"/>
                    </a:ext>
                  </a:extLst>
                </a:gridCol>
              </a:tblGrid>
              <a:tr h="768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582519887"/>
                  </a:ext>
                </a:extLst>
              </a:tr>
              <a:tr h="35590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Безопасность и обеспечение безопасности жизнедеятельности населения» </a:t>
                      </a:r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2020-2024 годы</a:t>
                      </a:r>
                      <a:endParaRPr lang="ru-RU" sz="125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958456"/>
                  </a:ext>
                </a:extLst>
              </a:tr>
              <a:tr h="301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граждан принимающих участие в деятельности народных дружин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уровня безопасности людей на водных объектах, расположенных на территории муниципального образования Московской области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762770"/>
                  </a:ext>
                </a:extLst>
              </a:tr>
              <a:tr h="708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временя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готовности  муниципального звена Московской областной системы предупреждения и ликвидации чрезвычайным ситуациям к действиям по предназначению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83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степени пожарной защищенности городского округа, по отношению к базовому периоду 2019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188545"/>
                  </a:ext>
                </a:extLst>
              </a:tr>
              <a:tr h="504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прироста степени обеспеченности запасами материально-технических, продовольственных, медицинских и иных средств для целей гражданской обороны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3767525"/>
                  </a:ext>
                </a:extLst>
              </a:tr>
              <a:tr h="504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степени готовности к использованию по предназначению защитных сооружений и иных объектов 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00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0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2F1452-4C67-4A4C-BCCD-614BB2D914E6}"/>
              </a:ext>
            </a:extLst>
          </p:cNvPr>
          <p:cNvSpPr txBox="1"/>
          <p:nvPr/>
        </p:nvSpPr>
        <p:spPr>
          <a:xfrm>
            <a:off x="407406" y="119172"/>
            <a:ext cx="9949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0A0C024-FB57-43C0-85BE-257482ABD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00657"/>
              </p:ext>
            </p:extLst>
          </p:nvPr>
        </p:nvGraphicFramePr>
        <p:xfrm>
          <a:off x="293077" y="970327"/>
          <a:ext cx="11689079" cy="58145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03477">
                  <a:extLst>
                    <a:ext uri="{9D8B030D-6E8A-4147-A177-3AD203B41FA5}">
                      <a16:colId xmlns:a16="http://schemas.microsoft.com/office/drawing/2014/main" val="294425547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505805656"/>
                  </a:ext>
                </a:extLst>
              </a:tr>
              <a:tr h="29771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 «Жилище» на 2020-2024 годы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975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жилищные условия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9436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- ИЖС) или садового дома установленным параметрам и допустимости размещения объекта ИЖС или садового дома на земельном участке, уведомление о соответствии (несоответствии) построенных или реконструируемых объектов ИЖС или садового дома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520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земельных участков, планируемых к вовлечению в целях индивидуального жилищного строительства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получивших свидетельство о праве на получение социальной выплаты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421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включенных в список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подпрограммы,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59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F39CC2-B2D5-4808-9C3F-92FCA4343B74}"/>
              </a:ext>
            </a:extLst>
          </p:cNvPr>
          <p:cNvSpPr txBox="1"/>
          <p:nvPr/>
        </p:nvSpPr>
        <p:spPr>
          <a:xfrm>
            <a:off x="398352" y="117695"/>
            <a:ext cx="112602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0073E18-647E-494F-B18E-DC85A5626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727884"/>
              </p:ext>
            </p:extLst>
          </p:nvPr>
        </p:nvGraphicFramePr>
        <p:xfrm>
          <a:off x="294046" y="948692"/>
          <a:ext cx="11616601" cy="58272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74123">
                  <a:extLst>
                    <a:ext uri="{9D8B030D-6E8A-4147-A177-3AD203B41FA5}">
                      <a16:colId xmlns:a16="http://schemas.microsoft.com/office/drawing/2014/main" val="1808818377"/>
                    </a:ext>
                  </a:extLst>
                </a:gridCol>
                <a:gridCol w="973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32948">
                  <a:extLst>
                    <a:ext uri="{9D8B030D-6E8A-4147-A177-3AD203B41FA5}">
                      <a16:colId xmlns:a16="http://schemas.microsoft.com/office/drawing/2014/main" val="1263895571"/>
                    </a:ext>
                  </a:extLst>
                </a:gridCol>
              </a:tblGrid>
              <a:tr h="5965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r>
                        <a:rPr lang="ru-RU" sz="12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  <a:endParaRPr lang="ru-RU" dirty="0"/>
                    </a:p>
                  </a:txBody>
                  <a:tcPr marL="12700" marR="12700" marT="9526" marB="0" anchor="ctr"/>
                </a:tc>
                <a:extLst>
                  <a:ext uri="{0D108BD9-81ED-4DB2-BD59-A6C34878D82A}">
                    <a16:rowId xmlns:a16="http://schemas.microsoft.com/office/drawing/2014/main" val="2862146289"/>
                  </a:ext>
                </a:extLst>
              </a:tr>
              <a:tr h="31054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и развитие инженерной инфраструктуры и энергоэффективности» на 2020-2024 годы</a:t>
                      </a:r>
                    </a:p>
                  </a:txBody>
                  <a:tcPr marL="12700" marR="12700" marT="95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950518"/>
                  </a:ext>
                </a:extLst>
              </a:tr>
              <a:tr h="633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актуальных схем теплоснабжения, водоснабжения и водоотведения, программ комплексного развития систем коммунальной инфраструктуры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66,7%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3089192713"/>
                  </a:ext>
                </a:extLst>
              </a:tr>
              <a:tr h="438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и восстановленных объектов коммунальной инфраструктуры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готовности объектов жилищно-коммунального хозяйства городского округа к осенне-зимнему периоду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Бережливый учет - оснащенность многоквартирных домов общедомовыми приборами учета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83,55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77,2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92,4%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6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D).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92,1%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 здания, в которых размещены муниципальные бюджетные учреждения, оснащены приборами учета энергетических ресурсов, кроме здания спортшколы (ул.40 лет Октября, д.2) МБУ «ЦФКиС города Лобня" (не установлен ПУ тепловой  энергии) - здание имеет высокий процент износа, и рассматривается вопрос его дальнейшей эксплуатации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556667207"/>
                  </a:ext>
                </a:extLst>
              </a:tr>
              <a:tr h="829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ресурсов.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99,57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99,6%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5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4107931046"/>
                  </a:ext>
                </a:extLst>
              </a:tr>
              <a:tr h="438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 с присвоенными классами энергоэффективности.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13,17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100,2%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66081155"/>
                  </a:ext>
                </a:extLst>
              </a:tr>
              <a:tr h="438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объектов культуры,  подключенных к системе централизованного газоснабжения 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603883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8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6F61AF-3B4E-47C7-B5D5-B2A4473095AB}"/>
              </a:ext>
            </a:extLst>
          </p:cNvPr>
          <p:cNvSpPr txBox="1"/>
          <p:nvPr/>
        </p:nvSpPr>
        <p:spPr>
          <a:xfrm>
            <a:off x="609599" y="208229"/>
            <a:ext cx="10037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A1C4520-FFA9-401E-B1EE-4952CC41E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63800"/>
              </p:ext>
            </p:extLst>
          </p:nvPr>
        </p:nvGraphicFramePr>
        <p:xfrm>
          <a:off x="386863" y="1221905"/>
          <a:ext cx="11473550" cy="52375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372056">
                  <a:extLst>
                    <a:ext uri="{9D8B030D-6E8A-4147-A177-3AD203B41FA5}">
                      <a16:colId xmlns:a16="http://schemas.microsoft.com/office/drawing/2014/main" val="351506250"/>
                    </a:ext>
                  </a:extLst>
                </a:gridCol>
                <a:gridCol w="1218733">
                  <a:extLst>
                    <a:ext uri="{9D8B030D-6E8A-4147-A177-3AD203B41FA5}">
                      <a16:colId xmlns:a16="http://schemas.microsoft.com/office/drawing/2014/main" val="3490304099"/>
                    </a:ext>
                  </a:extLst>
                </a:gridCol>
                <a:gridCol w="1234359">
                  <a:extLst>
                    <a:ext uri="{9D8B030D-6E8A-4147-A177-3AD203B41FA5}">
                      <a16:colId xmlns:a16="http://schemas.microsoft.com/office/drawing/2014/main" val="2949697396"/>
                    </a:ext>
                  </a:extLst>
                </a:gridCol>
                <a:gridCol w="1249984">
                  <a:extLst>
                    <a:ext uri="{9D8B030D-6E8A-4147-A177-3AD203B41FA5}">
                      <a16:colId xmlns:a16="http://schemas.microsoft.com/office/drawing/2014/main" val="2928539602"/>
                    </a:ext>
                  </a:extLst>
                </a:gridCol>
                <a:gridCol w="1398418">
                  <a:extLst>
                    <a:ext uri="{9D8B030D-6E8A-4147-A177-3AD203B41FA5}">
                      <a16:colId xmlns:a16="http://schemas.microsoft.com/office/drawing/2014/main" val="3256798296"/>
                    </a:ext>
                  </a:extLst>
                </a:gridCol>
              </a:tblGrid>
              <a:tr h="782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69183660"/>
                  </a:ext>
                </a:extLst>
              </a:tr>
              <a:tr h="37353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«Предпринимательство» на 2020-2024 годы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597200"/>
                  </a:ext>
                </a:extLst>
              </a:tr>
              <a:tr h="510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многофункциональных индустриальных парков, технологических парков, промышленных площадок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4278099"/>
                  </a:ext>
                </a:extLst>
              </a:tr>
              <a:tr h="715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привлеченных резидентов на территории многофункциональных индустриальных парков, технологических парков, промышленных площадок муниципальных образований Московской области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территории, на которую привлечены новые резиденты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гектар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заполняемости многофункциональных индустриальных парков, технологических парков, промышленных площадок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2426252"/>
                  </a:ext>
                </a:extLst>
              </a:tr>
              <a:tr h="3044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91127"/>
                  </a:ext>
                </a:extLst>
              </a:tr>
              <a:tr h="510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инвестиций, привлеченных в основной капитал (без учета бюджетных инвестиций), на душу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рублей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0695804"/>
                  </a:ext>
                </a:extLst>
              </a:tr>
              <a:tr h="715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(индекс роста) физического объема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8689999"/>
                  </a:ext>
                </a:extLst>
              </a:tr>
              <a:tr h="510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09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13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8E5A0-8D13-4683-BB09-9F664E87C00B}"/>
              </a:ext>
            </a:extLst>
          </p:cNvPr>
          <p:cNvSpPr txBox="1"/>
          <p:nvPr/>
        </p:nvSpPr>
        <p:spPr>
          <a:xfrm>
            <a:off x="525101" y="153909"/>
            <a:ext cx="10085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AACE6F6-AA71-4E9B-BE56-5E63D08E5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099207"/>
              </p:ext>
            </p:extLst>
          </p:nvPr>
        </p:nvGraphicFramePr>
        <p:xfrm>
          <a:off x="783921" y="1585104"/>
          <a:ext cx="11133711" cy="47660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11809">
                  <a:extLst>
                    <a:ext uri="{9D8B030D-6E8A-4147-A177-3AD203B41FA5}">
                      <a16:colId xmlns:a16="http://schemas.microsoft.com/office/drawing/2014/main" val="4144304239"/>
                    </a:ext>
                  </a:extLst>
                </a:gridCol>
                <a:gridCol w="110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033">
                  <a:extLst>
                    <a:ext uri="{9D8B030D-6E8A-4147-A177-3AD203B41FA5}">
                      <a16:colId xmlns:a16="http://schemas.microsoft.com/office/drawing/2014/main" val="1652136013"/>
                    </a:ext>
                  </a:extLst>
                </a:gridCol>
                <a:gridCol w="1224750">
                  <a:extLst>
                    <a:ext uri="{9D8B030D-6E8A-4147-A177-3AD203B41FA5}">
                      <a16:colId xmlns:a16="http://schemas.microsoft.com/office/drawing/2014/main" val="4194967535"/>
                    </a:ext>
                  </a:extLst>
                </a:gridCol>
              </a:tblGrid>
              <a:tr h="762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неисполнения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39590836"/>
                  </a:ext>
                </a:extLst>
              </a:tr>
              <a:tr h="3232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«Предпринимательство» на 2020-2024 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426646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закупок среди субъектов малого предпринимательства, социально ориентированных некоммерческих организаций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59,1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147,8%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2696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несостоявшихся закупок от общего количества конкурентных закупок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0,92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обоснованных, частично обоснованных жалоб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2,54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общей экономии денежных средств по результатам определения поставщиков (подрядчиков, исполнителей)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497629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общей экономии денежных средств по результатам осуществления конкурентных закупок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8247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стоимости контрактов, заключенных с единственным поставщиком по несостоявшимся закупкам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778996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204050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участников состоявшихся закупок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269910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3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51CFC-942B-4B4D-89DF-A79181F94F62}"/>
              </a:ext>
            </a:extLst>
          </p:cNvPr>
          <p:cNvSpPr txBox="1"/>
          <p:nvPr/>
        </p:nvSpPr>
        <p:spPr>
          <a:xfrm>
            <a:off x="298765" y="181069"/>
            <a:ext cx="9976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1B697EB-7290-43C2-860C-E464A54BA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98645"/>
              </p:ext>
            </p:extLst>
          </p:nvPr>
        </p:nvGraphicFramePr>
        <p:xfrm>
          <a:off x="410308" y="1195754"/>
          <a:ext cx="11347939" cy="51581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60785">
                  <a:extLst>
                    <a:ext uri="{9D8B030D-6E8A-4147-A177-3AD203B41FA5}">
                      <a16:colId xmlns:a16="http://schemas.microsoft.com/office/drawing/2014/main" val="475824626"/>
                    </a:ext>
                  </a:extLst>
                </a:gridCol>
                <a:gridCol w="1059369">
                  <a:extLst>
                    <a:ext uri="{9D8B030D-6E8A-4147-A177-3AD203B41FA5}">
                      <a16:colId xmlns:a16="http://schemas.microsoft.com/office/drawing/2014/main" val="3559018787"/>
                    </a:ext>
                  </a:extLst>
                </a:gridCol>
                <a:gridCol w="1184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1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3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949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21544209"/>
                  </a:ext>
                </a:extLst>
              </a:tr>
              <a:tr h="52768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«Предпринимательство" на 2020-2024 годы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36832"/>
                  </a:ext>
                </a:extLst>
              </a:tr>
              <a:tr h="10371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21711410"/>
                  </a:ext>
                </a:extLst>
              </a:tr>
              <a:tr h="4444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вновь созданных субъектов малого и среднего бизнеса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самозанятых граждан, зафиксировавших свой статус, с учетом введения налогового режима для самозанятых, нарастающим итогом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5508320"/>
                  </a:ext>
                </a:extLst>
              </a:tr>
              <a:tr h="574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A213FC-2963-4E5C-90F7-9538A871A8D7}"/>
              </a:ext>
            </a:extLst>
          </p:cNvPr>
          <p:cNvSpPr txBox="1"/>
          <p:nvPr/>
        </p:nvSpPr>
        <p:spPr>
          <a:xfrm>
            <a:off x="518950" y="248159"/>
            <a:ext cx="10311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0F65F26-A04D-43A1-AB89-6C8E1555E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2273"/>
              </p:ext>
            </p:extLst>
          </p:nvPr>
        </p:nvGraphicFramePr>
        <p:xfrm>
          <a:off x="356478" y="1480807"/>
          <a:ext cx="11230707" cy="38963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55323">
                  <a:extLst>
                    <a:ext uri="{9D8B030D-6E8A-4147-A177-3AD203B41FA5}">
                      <a16:colId xmlns:a16="http://schemas.microsoft.com/office/drawing/2014/main" val="1012022420"/>
                    </a:ext>
                  </a:extLst>
                </a:gridCol>
                <a:gridCol w="146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553">
                  <a:extLst>
                    <a:ext uri="{9D8B030D-6E8A-4147-A177-3AD203B41FA5}">
                      <a16:colId xmlns:a16="http://schemas.microsoft.com/office/drawing/2014/main" val="3049770125"/>
                    </a:ext>
                  </a:extLst>
                </a:gridCol>
                <a:gridCol w="1192889">
                  <a:extLst>
                    <a:ext uri="{9D8B030D-6E8A-4147-A177-3AD203B41FA5}">
                      <a16:colId xmlns:a16="http://schemas.microsoft.com/office/drawing/2014/main" val="2362403025"/>
                    </a:ext>
                  </a:extLst>
                </a:gridCol>
                <a:gridCol w="1290124">
                  <a:extLst>
                    <a:ext uri="{9D8B030D-6E8A-4147-A177-3AD203B41FA5}">
                      <a16:colId xmlns:a16="http://schemas.microsoft.com/office/drawing/2014/main" val="4017227775"/>
                    </a:ext>
                  </a:extLst>
                </a:gridCol>
              </a:tblGrid>
              <a:tr h="882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31130688"/>
                  </a:ext>
                </a:extLst>
              </a:tr>
              <a:tr h="40213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«Предпринимательство» на 2020-2024 годы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905583"/>
                  </a:ext>
                </a:extLst>
              </a:tr>
              <a:tr h="568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населения площадью торговых объектов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квадратные метры на 1000 жителей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площадей торговых объектов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квадратных метров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посадочных мест на объектах общественного питания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посадочное место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1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рабочих мест на объектах бытового обслуживания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43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94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848073"/>
              </p:ext>
            </p:extLst>
          </p:nvPr>
        </p:nvGraphicFramePr>
        <p:xfrm>
          <a:off x="1017037" y="1230597"/>
          <a:ext cx="9983201" cy="450595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512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924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отчетный финансовый год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 плана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6 474 164,4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6 225 773,1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1 750 862,5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1 762 749,9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4 723 301,9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4 463 023,2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00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(роспись)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6 656 231,6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6 254 598,6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9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(-)/профицит бюджета (+)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-147 714,8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- 28 825,5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4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530 244,2</a:t>
                      </a: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418 547,5</a:t>
                      </a: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12849" y="245671"/>
            <a:ext cx="8820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выполнении основных характеристик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Лобня 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115988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4501684-6210-4B11-B4A1-4B43F53F4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40462"/>
              </p:ext>
            </p:extLst>
          </p:nvPr>
        </p:nvGraphicFramePr>
        <p:xfrm>
          <a:off x="336884" y="1110131"/>
          <a:ext cx="11641015" cy="56448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44107">
                  <a:extLst>
                    <a:ext uri="{9D8B030D-6E8A-4147-A177-3AD203B41FA5}">
                      <a16:colId xmlns:a16="http://schemas.microsoft.com/office/drawing/2014/main" val="1541522013"/>
                    </a:ext>
                  </a:extLst>
                </a:gridCol>
                <a:gridCol w="981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1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95304179"/>
                  </a:ext>
                </a:extLst>
              </a:tr>
              <a:tr h="33370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имуществом и муниципальными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финансами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на 2020-2024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20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недвижимого имущества, поставленных на ГКУ </a:t>
                      </a:r>
                      <a:b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результатам МЗК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556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земельных участков многодетным семьям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земель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земельного налога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земельные участки, гос. собственность на которые не разграничена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3324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302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муниципального долга г.о. Лобня к годовому объему доходов бюджета г.о. Лобня без учета безвозмездных поступлений и (или) поступлений налоговых доходов по дополнительным нормативам отчислений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0781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расходов на обслуживание муниципального долга к объему расходов бюджета муниципального образования, за исключением объема расходов, которые осуществляются за счет субвенций, предоставляемых из бюджета бюджетной системы РФ (статья 111 БК РФ)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94962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7A81F20-3C56-45AB-B87B-82EE26A3197F}"/>
              </a:ext>
            </a:extLst>
          </p:cNvPr>
          <p:cNvSpPr txBox="1"/>
          <p:nvPr/>
        </p:nvSpPr>
        <p:spPr>
          <a:xfrm>
            <a:off x="336884" y="279134"/>
            <a:ext cx="10260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50492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6EACA5-A91C-4C12-A221-AA6FF9BEB435}"/>
              </a:ext>
            </a:extLst>
          </p:cNvPr>
          <p:cNvSpPr txBox="1"/>
          <p:nvPr/>
        </p:nvSpPr>
        <p:spPr>
          <a:xfrm>
            <a:off x="562469" y="312624"/>
            <a:ext cx="9993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18EB624-4D8C-46A1-A200-CB424B101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34576"/>
              </p:ext>
            </p:extLst>
          </p:nvPr>
        </p:nvGraphicFramePr>
        <p:xfrm>
          <a:off x="562469" y="1613833"/>
          <a:ext cx="11209216" cy="39415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83175">
                  <a:extLst>
                    <a:ext uri="{9D8B030D-6E8A-4147-A177-3AD203B41FA5}">
                      <a16:colId xmlns:a16="http://schemas.microsoft.com/office/drawing/2014/main" val="377241451"/>
                    </a:ext>
                  </a:extLst>
                </a:gridCol>
                <a:gridCol w="1322157">
                  <a:extLst>
                    <a:ext uri="{9D8B030D-6E8A-4147-A177-3AD203B41FA5}">
                      <a16:colId xmlns:a16="http://schemas.microsoft.com/office/drawing/2014/main" val="4164856215"/>
                    </a:ext>
                  </a:extLst>
                </a:gridCol>
                <a:gridCol w="1265290">
                  <a:extLst>
                    <a:ext uri="{9D8B030D-6E8A-4147-A177-3AD203B41FA5}">
                      <a16:colId xmlns:a16="http://schemas.microsoft.com/office/drawing/2014/main" val="284873488"/>
                    </a:ext>
                  </a:extLst>
                </a:gridCol>
                <a:gridCol w="1251074">
                  <a:extLst>
                    <a:ext uri="{9D8B030D-6E8A-4147-A177-3AD203B41FA5}">
                      <a16:colId xmlns:a16="http://schemas.microsoft.com/office/drawing/2014/main" val="2933075510"/>
                    </a:ext>
                  </a:extLst>
                </a:gridCol>
                <a:gridCol w="1487520">
                  <a:extLst>
                    <a:ext uri="{9D8B030D-6E8A-4147-A177-3AD203B41FA5}">
                      <a16:colId xmlns:a16="http://schemas.microsoft.com/office/drawing/2014/main" val="732271823"/>
                    </a:ext>
                  </a:extLst>
                </a:gridCol>
              </a:tblGrid>
              <a:tr h="809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223460334"/>
                  </a:ext>
                </a:extLst>
              </a:tr>
              <a:tr h="64476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«Развитие институтов гражданского общества, повышение эффективности местного самоуправления и реализации молодежной политики» на 2020-2024 </a:t>
                      </a:r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25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91350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населения в средствах массовой информации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1235684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информированности населения в социальных сетях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227308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реализованных общественных инициатив и проектов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7809424"/>
                  </a:ext>
                </a:extLst>
              </a:tr>
              <a:tr h="5411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394066"/>
                  </a:ext>
                </a:extLst>
              </a:tr>
              <a:tr h="977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численность граждан Российской Федерации,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145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2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586D5-A944-4CF5-B97D-A765EE0323D7}"/>
              </a:ext>
            </a:extLst>
          </p:cNvPr>
          <p:cNvSpPr txBox="1"/>
          <p:nvPr/>
        </p:nvSpPr>
        <p:spPr>
          <a:xfrm>
            <a:off x="538374" y="256550"/>
            <a:ext cx="105768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8257225-9EB8-4AEC-8407-3413D8762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29053"/>
              </p:ext>
            </p:extLst>
          </p:nvPr>
        </p:nvGraphicFramePr>
        <p:xfrm>
          <a:off x="468445" y="1609592"/>
          <a:ext cx="11476893" cy="36388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7507">
                  <a:extLst>
                    <a:ext uri="{9D8B030D-6E8A-4147-A177-3AD203B41FA5}">
                      <a16:colId xmlns:a16="http://schemas.microsoft.com/office/drawing/2014/main" val="222368685"/>
                    </a:ext>
                  </a:extLst>
                </a:gridCol>
                <a:gridCol w="18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407">
                  <a:extLst>
                    <a:ext uri="{9D8B030D-6E8A-4147-A177-3AD203B41FA5}">
                      <a16:colId xmlns:a16="http://schemas.microsoft.com/office/drawing/2014/main" val="1374256268"/>
                    </a:ext>
                  </a:extLst>
                </a:gridCol>
                <a:gridCol w="1232713">
                  <a:extLst>
                    <a:ext uri="{9D8B030D-6E8A-4147-A177-3AD203B41FA5}">
                      <a16:colId xmlns:a16="http://schemas.microsoft.com/office/drawing/2014/main" val="3655309993"/>
                    </a:ext>
                  </a:extLst>
                </a:gridCol>
                <a:gridCol w="1223082">
                  <a:extLst>
                    <a:ext uri="{9D8B030D-6E8A-4147-A177-3AD203B41FA5}">
                      <a16:colId xmlns:a16="http://schemas.microsoft.com/office/drawing/2014/main" val="3982781249"/>
                    </a:ext>
                  </a:extLst>
                </a:gridCol>
                <a:gridCol w="1377171">
                  <a:extLst>
                    <a:ext uri="{9D8B030D-6E8A-4147-A177-3AD203B41FA5}">
                      <a16:colId xmlns:a16="http://schemas.microsoft.com/office/drawing/2014/main" val="230342749"/>
                    </a:ext>
                  </a:extLst>
                </a:gridCol>
                <a:gridCol w="1649346">
                  <a:extLst>
                    <a:ext uri="{9D8B030D-6E8A-4147-A177-3AD203B41FA5}">
                      <a16:colId xmlns:a16="http://schemas.microsoft.com/office/drawing/2014/main" val="258927493"/>
                    </a:ext>
                  </a:extLst>
                </a:gridCol>
              </a:tblGrid>
              <a:tr h="8842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038622894"/>
                  </a:ext>
                </a:extLst>
              </a:tr>
              <a:tr h="48806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«Развитие и функционирование дорожно-транспортного комплекса» на 2020-2024 годы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97751689"/>
                  </a:ext>
                </a:extLst>
              </a:tr>
              <a:tr h="344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расписания на автобусных маршрутах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5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977144"/>
                  </a:ext>
                </a:extLst>
              </a:tr>
              <a:tr h="344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парковочного пространства на улично-дорожной сети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погибших в дорожно-транспортных происшествиях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на 100 тыс. населения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3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(капитальный ремонт) сети автомобильных дорог общего пользования местного значения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километров на тысячу квадратных метров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5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4,928/34,4909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1,967/9061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413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3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2056B0-CAB5-42AE-940C-30483EB38B97}"/>
              </a:ext>
            </a:extLst>
          </p:cNvPr>
          <p:cNvSpPr txBox="1"/>
          <p:nvPr/>
        </p:nvSpPr>
        <p:spPr>
          <a:xfrm>
            <a:off x="346509" y="298383"/>
            <a:ext cx="104241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9643ECA-BAFC-4209-BDAD-827EFE9E1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83005"/>
              </p:ext>
            </p:extLst>
          </p:nvPr>
        </p:nvGraphicFramePr>
        <p:xfrm>
          <a:off x="711312" y="1284469"/>
          <a:ext cx="10245969" cy="43792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7047">
                  <a:extLst>
                    <a:ext uri="{9D8B030D-6E8A-4147-A177-3AD203B41FA5}">
                      <a16:colId xmlns:a16="http://schemas.microsoft.com/office/drawing/2014/main" val="2134009655"/>
                    </a:ext>
                  </a:extLst>
                </a:gridCol>
                <a:gridCol w="1023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89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763113707"/>
                  </a:ext>
                </a:extLst>
              </a:tr>
              <a:tr h="62863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«Цифровое муниципальное образование» на 2020-2024 годы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98858"/>
                  </a:ext>
                </a:extLst>
              </a:tr>
              <a:tr h="867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</a:t>
                      </a:r>
                      <a:b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в МФЦ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019949"/>
                  </a:ext>
                </a:extLst>
              </a:tr>
              <a:tr h="617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  для получения государственных (муниципальных) услуг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минута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443091"/>
                  </a:ext>
                </a:extLst>
              </a:tr>
              <a:tr h="617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273838"/>
                  </a:ext>
                </a:extLst>
              </a:tr>
              <a:tr h="368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требований комфортности и доступности МФЦ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064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2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BB1629-29D0-4C7A-BC3B-5CE9F74749CA}"/>
              </a:ext>
            </a:extLst>
          </p:cNvPr>
          <p:cNvSpPr txBox="1"/>
          <p:nvPr/>
        </p:nvSpPr>
        <p:spPr>
          <a:xfrm>
            <a:off x="588475" y="356135"/>
            <a:ext cx="100281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9FFE9D9-7B56-4533-9458-4B8B5012C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634521"/>
              </p:ext>
            </p:extLst>
          </p:nvPr>
        </p:nvGraphicFramePr>
        <p:xfrm>
          <a:off x="422031" y="1297190"/>
          <a:ext cx="11441722" cy="501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48042">
                  <a:extLst>
                    <a:ext uri="{9D8B030D-6E8A-4147-A177-3AD203B41FA5}">
                      <a16:colId xmlns:a16="http://schemas.microsoft.com/office/drawing/2014/main" val="3136656926"/>
                    </a:ext>
                  </a:extLst>
                </a:gridCol>
                <a:gridCol w="1024353">
                  <a:extLst>
                    <a:ext uri="{9D8B030D-6E8A-4147-A177-3AD203B41FA5}">
                      <a16:colId xmlns:a16="http://schemas.microsoft.com/office/drawing/2014/main" val="4231546829"/>
                    </a:ext>
                  </a:extLst>
                </a:gridCol>
                <a:gridCol w="1146897">
                  <a:extLst>
                    <a:ext uri="{9D8B030D-6E8A-4147-A177-3AD203B41FA5}">
                      <a16:colId xmlns:a16="http://schemas.microsoft.com/office/drawing/2014/main" val="1462951548"/>
                    </a:ext>
                  </a:extLst>
                </a:gridCol>
                <a:gridCol w="1137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4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21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4003360567"/>
                  </a:ext>
                </a:extLst>
              </a:tr>
              <a:tr h="46066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«Цифровое муниципальное образование» на 2020-2024 годы</a:t>
                      </a:r>
                    </a:p>
                    <a:p>
                      <a:pPr algn="ctr" fontAlgn="ctr"/>
                      <a:endParaRPr lang="ru-RU" sz="1300" u="none" strike="noStrik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58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оснащены (обновили) компьютерным, мультимедийным, презентационным оборудованием и программным обеспечением в рамках эксперимента по модернизации начального общего, основного общего и среднего общего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849383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114,7%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 региональном портале государственных услуг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101,6%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</a:t>
                      </a:r>
                      <a:b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учреждений культуры, расположенных в городских населенных пунктах, – не менее 50 Мбит/с;</a:t>
                      </a:r>
                      <a:b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учреждений культуры, расположенных в сельских населенных пунктах, – не менее 10 Мбит/с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83,3%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129326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6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660D59-644D-432F-8584-85AFB273E908}"/>
              </a:ext>
            </a:extLst>
          </p:cNvPr>
          <p:cNvSpPr txBox="1"/>
          <p:nvPr/>
        </p:nvSpPr>
        <p:spPr>
          <a:xfrm>
            <a:off x="519765" y="202130"/>
            <a:ext cx="10000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4C2DF6D-13D8-418F-ACFE-4ECCCE917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78867"/>
              </p:ext>
            </p:extLst>
          </p:nvPr>
        </p:nvGraphicFramePr>
        <p:xfrm>
          <a:off x="363416" y="1138634"/>
          <a:ext cx="11441723" cy="55347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52646">
                  <a:extLst>
                    <a:ext uri="{9D8B030D-6E8A-4147-A177-3AD203B41FA5}">
                      <a16:colId xmlns:a16="http://schemas.microsoft.com/office/drawing/2014/main" val="3833552719"/>
                    </a:ext>
                  </a:extLst>
                </a:gridCol>
                <a:gridCol w="11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212">
                  <a:extLst>
                    <a:ext uri="{9D8B030D-6E8A-4147-A177-3AD203B41FA5}">
                      <a16:colId xmlns:a16="http://schemas.microsoft.com/office/drawing/2014/main" val="1904613777"/>
                    </a:ext>
                  </a:extLst>
                </a:gridCol>
                <a:gridCol w="1161695">
                  <a:extLst>
                    <a:ext uri="{9D8B030D-6E8A-4147-A177-3AD203B41FA5}">
                      <a16:colId xmlns:a16="http://schemas.microsoft.com/office/drawing/2014/main" val="176061538"/>
                    </a:ext>
                  </a:extLst>
                </a:gridCol>
                <a:gridCol w="1272993">
                  <a:extLst>
                    <a:ext uri="{9D8B030D-6E8A-4147-A177-3AD203B41FA5}">
                      <a16:colId xmlns:a16="http://schemas.microsoft.com/office/drawing/2014/main" val="3200737936"/>
                    </a:ext>
                  </a:extLst>
                </a:gridCol>
                <a:gridCol w="457022">
                  <a:extLst>
                    <a:ext uri="{9D8B030D-6E8A-4147-A177-3AD203B41FA5}">
                      <a16:colId xmlns:a16="http://schemas.microsoft.com/office/drawing/2014/main" val="107187796"/>
                    </a:ext>
                  </a:extLst>
                </a:gridCol>
                <a:gridCol w="1149580">
                  <a:extLst>
                    <a:ext uri="{9D8B030D-6E8A-4147-A177-3AD203B41FA5}">
                      <a16:colId xmlns:a16="http://schemas.microsoft.com/office/drawing/2014/main" val="3051972886"/>
                    </a:ext>
                  </a:extLst>
                </a:gridCol>
              </a:tblGrid>
              <a:tr h="760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3705575307"/>
                  </a:ext>
                </a:extLst>
              </a:tr>
              <a:tr h="31652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«Цифровое муниципальное образование» на 2020-2024 годы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458319393"/>
                  </a:ext>
                </a:extLst>
              </a:tr>
              <a:tr h="79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88335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помещений аппаратных, приведенных в соответствие со стандартом «Цифровая школа» в части ИТ-инфраструктуры государственных и муниципальных общеобразовательных организаций, реализующих программы общего образования, для обеспечения в помещениях безопасного доступа к государственным, муниципальным и иным информационным системам, информационно-телекоммуникационной сети «Интернет» и обеспечения базовой безопасности образовательного процесса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243470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991143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электронного юридически значимого документооборота в органах местного самоуправления и подведомственных им учреждениях в Московской области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16274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1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21E7FD-31C0-4D20-8638-192AD245A3E3}"/>
              </a:ext>
            </a:extLst>
          </p:cNvPr>
          <p:cNvSpPr txBox="1"/>
          <p:nvPr/>
        </p:nvSpPr>
        <p:spPr>
          <a:xfrm>
            <a:off x="479834" y="231006"/>
            <a:ext cx="10127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724C73F-557F-424B-A670-1D738F4B4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653393"/>
              </p:ext>
            </p:extLst>
          </p:nvPr>
        </p:nvGraphicFramePr>
        <p:xfrm>
          <a:off x="339970" y="1229348"/>
          <a:ext cx="11761834" cy="51714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56328">
                  <a:extLst>
                    <a:ext uri="{9D8B030D-6E8A-4147-A177-3AD203B41FA5}">
                      <a16:colId xmlns:a16="http://schemas.microsoft.com/office/drawing/2014/main" val="2715315394"/>
                    </a:ext>
                  </a:extLst>
                </a:gridCol>
                <a:gridCol w="1232950">
                  <a:extLst>
                    <a:ext uri="{9D8B030D-6E8A-4147-A177-3AD203B41FA5}">
                      <a16:colId xmlns:a16="http://schemas.microsoft.com/office/drawing/2014/main" val="1833272602"/>
                    </a:ext>
                  </a:extLst>
                </a:gridCol>
                <a:gridCol w="1218359">
                  <a:extLst>
                    <a:ext uri="{9D8B030D-6E8A-4147-A177-3AD203B41FA5}">
                      <a16:colId xmlns:a16="http://schemas.microsoft.com/office/drawing/2014/main" val="1409986437"/>
                    </a:ext>
                  </a:extLst>
                </a:gridCol>
                <a:gridCol w="1232950">
                  <a:extLst>
                    <a:ext uri="{9D8B030D-6E8A-4147-A177-3AD203B41FA5}">
                      <a16:colId xmlns:a16="http://schemas.microsoft.com/office/drawing/2014/main" val="2973446765"/>
                    </a:ext>
                  </a:extLst>
                </a:gridCol>
                <a:gridCol w="1349647">
                  <a:extLst>
                    <a:ext uri="{9D8B030D-6E8A-4147-A177-3AD203B41FA5}">
                      <a16:colId xmlns:a16="http://schemas.microsoft.com/office/drawing/2014/main" val="5346573"/>
                    </a:ext>
                  </a:extLst>
                </a:gridCol>
                <a:gridCol w="353609">
                  <a:extLst>
                    <a:ext uri="{9D8B030D-6E8A-4147-A177-3AD203B41FA5}">
                      <a16:colId xmlns:a16="http://schemas.microsoft.com/office/drawing/2014/main" val="3455543935"/>
                    </a:ext>
                  </a:extLst>
                </a:gridCol>
                <a:gridCol w="1017991">
                  <a:extLst>
                    <a:ext uri="{9D8B030D-6E8A-4147-A177-3AD203B41FA5}">
                      <a16:colId xmlns:a16="http://schemas.microsoft.com/office/drawing/2014/main" val="3110254636"/>
                    </a:ext>
                  </a:extLst>
                </a:gridCol>
              </a:tblGrid>
              <a:tr h="893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740837861"/>
                  </a:ext>
                </a:extLst>
              </a:tr>
              <a:tr h="4019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«Цифровое муниципальное образование» на 2020-2024 годы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60067914"/>
                  </a:ext>
                </a:extLst>
              </a:tr>
              <a:tr h="522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5,29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54085783"/>
                  </a:ext>
                </a:extLst>
              </a:tr>
              <a:tr h="522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Отложенные решения – Доля отложенных решений от числа ответов, предоставленных на портале «Добродел» (два и более раз)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Повторные обращения – Доля обращений, поступивших на портал «Добродел», по которым поступили повторные обращения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1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58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информации, а 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5932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8C33FA-1A6E-4FC3-9593-4333CDECAEA1}"/>
              </a:ext>
            </a:extLst>
          </p:cNvPr>
          <p:cNvSpPr txBox="1"/>
          <p:nvPr/>
        </p:nvSpPr>
        <p:spPr>
          <a:xfrm>
            <a:off x="462013" y="154003"/>
            <a:ext cx="100295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2C8C145-D3B6-4D79-BA0A-5B6929597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51494"/>
              </p:ext>
            </p:extLst>
          </p:nvPr>
        </p:nvGraphicFramePr>
        <p:xfrm>
          <a:off x="462013" y="1693147"/>
          <a:ext cx="11007352" cy="42906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250436">
                  <a:extLst>
                    <a:ext uri="{9D8B030D-6E8A-4147-A177-3AD203B41FA5}">
                      <a16:colId xmlns:a16="http://schemas.microsoft.com/office/drawing/2014/main" val="625564137"/>
                    </a:ext>
                  </a:extLst>
                </a:gridCol>
                <a:gridCol w="1147814">
                  <a:extLst>
                    <a:ext uri="{9D8B030D-6E8A-4147-A177-3AD203B41FA5}">
                      <a16:colId xmlns:a16="http://schemas.microsoft.com/office/drawing/2014/main" val="2930652368"/>
                    </a:ext>
                  </a:extLst>
                </a:gridCol>
                <a:gridCol w="1206977">
                  <a:extLst>
                    <a:ext uri="{9D8B030D-6E8A-4147-A177-3AD203B41FA5}">
                      <a16:colId xmlns:a16="http://schemas.microsoft.com/office/drawing/2014/main" val="1346867976"/>
                    </a:ext>
                  </a:extLst>
                </a:gridCol>
                <a:gridCol w="1159648">
                  <a:extLst>
                    <a:ext uri="{9D8B030D-6E8A-4147-A177-3AD203B41FA5}">
                      <a16:colId xmlns:a16="http://schemas.microsoft.com/office/drawing/2014/main" val="1884148574"/>
                    </a:ext>
                  </a:extLst>
                </a:gridCol>
                <a:gridCol w="1242477">
                  <a:extLst>
                    <a:ext uri="{9D8B030D-6E8A-4147-A177-3AD203B41FA5}">
                      <a16:colId xmlns:a16="http://schemas.microsoft.com/office/drawing/2014/main" val="2970910154"/>
                    </a:ext>
                  </a:extLst>
                </a:gridCol>
              </a:tblGrid>
              <a:tr h="7576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30512206"/>
                  </a:ext>
                </a:extLst>
              </a:tr>
              <a:tr h="36098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«Архитектура и градостроительство» на 2020-2024 годы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231425"/>
                  </a:ext>
                </a:extLst>
              </a:tr>
              <a:tr h="546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утвержденного в актуальной версии генерального плана городского округа (внесение изменений в генеральный план городского округа)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3119880"/>
                  </a:ext>
                </a:extLst>
              </a:tr>
              <a:tr h="546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утвержденной карты планируемого размещения объектов местного значения муниципального образования Московской области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5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да/нет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ликвидированных самовольных, недостроенных и аварийных объектов на территории муниципального образования Московской области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8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0F0085-465E-45C2-92A5-4F079C284A31}"/>
              </a:ext>
            </a:extLst>
          </p:cNvPr>
          <p:cNvSpPr txBox="1"/>
          <p:nvPr/>
        </p:nvSpPr>
        <p:spPr>
          <a:xfrm>
            <a:off x="509199" y="170786"/>
            <a:ext cx="10226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AB4A5D7-4E26-4086-BA84-772887451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64200"/>
              </p:ext>
            </p:extLst>
          </p:nvPr>
        </p:nvGraphicFramePr>
        <p:xfrm>
          <a:off x="356799" y="1094819"/>
          <a:ext cx="11577293" cy="54466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87691">
                  <a:extLst>
                    <a:ext uri="{9D8B030D-6E8A-4147-A177-3AD203B41FA5}">
                      <a16:colId xmlns:a16="http://schemas.microsoft.com/office/drawing/2014/main" val="3546244811"/>
                    </a:ext>
                  </a:extLst>
                </a:gridCol>
                <a:gridCol w="1110450">
                  <a:extLst>
                    <a:ext uri="{9D8B030D-6E8A-4147-A177-3AD203B41FA5}">
                      <a16:colId xmlns:a16="http://schemas.microsoft.com/office/drawing/2014/main" val="3641232357"/>
                    </a:ext>
                  </a:extLst>
                </a:gridCol>
                <a:gridCol w="1167685">
                  <a:extLst>
                    <a:ext uri="{9D8B030D-6E8A-4147-A177-3AD203B41FA5}">
                      <a16:colId xmlns:a16="http://schemas.microsoft.com/office/drawing/2014/main" val="3552807910"/>
                    </a:ext>
                  </a:extLst>
                </a:gridCol>
                <a:gridCol w="1121896">
                  <a:extLst>
                    <a:ext uri="{9D8B030D-6E8A-4147-A177-3AD203B41FA5}">
                      <a16:colId xmlns:a16="http://schemas.microsoft.com/office/drawing/2014/main" val="2920038111"/>
                    </a:ext>
                  </a:extLst>
                </a:gridCol>
                <a:gridCol w="1210323">
                  <a:extLst>
                    <a:ext uri="{9D8B030D-6E8A-4147-A177-3AD203B41FA5}">
                      <a16:colId xmlns:a16="http://schemas.microsoft.com/office/drawing/2014/main" val="2555467658"/>
                    </a:ext>
                  </a:extLst>
                </a:gridCol>
                <a:gridCol w="1679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7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неисполнения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998857338"/>
                  </a:ext>
                </a:extLst>
              </a:tr>
              <a:tr h="39633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«Формирование современной комфортной городской среды» на 2020-2024 годы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676376039"/>
                  </a:ext>
                </a:extLst>
              </a:tr>
              <a:tr h="874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4124007"/>
                  </a:ext>
                </a:extLst>
              </a:tr>
              <a:tr h="484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детских игровых площадок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Недостаток финансирования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6682116"/>
                  </a:ext>
                </a:extLst>
              </a:tr>
              <a:tr h="2888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дворовых территорий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57549614"/>
                  </a:ext>
                </a:extLst>
              </a:tr>
              <a:tr h="679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общественных территорий, реализованных без привлечения средств федерального бюджета и бюджета Московской области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64272416"/>
                  </a:ext>
                </a:extLst>
              </a:tr>
              <a:tr h="484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благоустроенных с привлечением субсидии пешеходных коммуникаций с твердым (асфальтовым) покрытием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8542759"/>
                  </a:ext>
                </a:extLst>
              </a:tr>
              <a:tr h="484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парков культуры и отдыха на территории Московской области, в которых благоустроены зоны для досуга и отдыха населения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8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установленных детских игровых площадок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9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квадратный 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5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55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936AEA-7B3F-455B-968F-E9E5288E65EC}"/>
              </a:ext>
            </a:extLst>
          </p:cNvPr>
          <p:cNvSpPr txBox="1"/>
          <p:nvPr/>
        </p:nvSpPr>
        <p:spPr>
          <a:xfrm>
            <a:off x="697117" y="174832"/>
            <a:ext cx="10025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6CFE14B-D2CE-4922-9B37-DB0EF4CC0B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8959"/>
              </p:ext>
            </p:extLst>
          </p:nvPr>
        </p:nvGraphicFramePr>
        <p:xfrm>
          <a:off x="340501" y="1018236"/>
          <a:ext cx="11535410" cy="54265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23410">
                  <a:extLst>
                    <a:ext uri="{9D8B030D-6E8A-4147-A177-3AD203B41FA5}">
                      <a16:colId xmlns:a16="http://schemas.microsoft.com/office/drawing/2014/main" val="3931994720"/>
                    </a:ext>
                  </a:extLst>
                </a:gridCol>
                <a:gridCol w="1230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8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0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</a:t>
                      </a:r>
                      <a:r>
                        <a:rPr lang="ru-RU" sz="12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неисполнения</a:t>
                      </a:r>
                      <a:endParaRPr lang="ru-RU" sz="125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822599482"/>
                  </a:ext>
                </a:extLst>
              </a:tr>
              <a:tr h="35813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«Формирование современной комфортной городской среды» на 2020-2024 годы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57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886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внешнего вида ограждений региональным требованиям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167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территорий общего пользования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5501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Ликвидация несанкционированных навалов и свалок мусора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кубический 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603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Потребление электроэнергии на уличное освещение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киловатт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Достигнута экономия потребления</a:t>
                      </a:r>
                    </a:p>
                    <a:p>
                      <a:pPr algn="l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электроэнергии от внедрения энергоэффективного оборудования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линий наружного освещения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подъездов в МКД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объектов жилищного фонда (домов)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0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46183" y="160391"/>
            <a:ext cx="9286875" cy="677901"/>
          </a:xfrm>
        </p:spPr>
        <p:txBody>
          <a:bodyPr>
            <a:noAutofit/>
          </a:bodyPr>
          <a:lstStyle/>
          <a:p>
            <a:pPr algn="ctr" eaLnBrk="1" fontAlgn="ctr" hangingPunct="1"/>
            <a:r>
              <a:rPr lang="ru-RU" altLang="ru-RU" sz="2000" b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 характеристики  бюджета  городского  округа  Лобня  за  2022  год</a:t>
            </a:r>
            <a:endParaRPr lang="ru-RU" altLang="ru-RU" sz="2000" dirty="0">
              <a:solidFill>
                <a:srgbClr val="7030A0"/>
              </a:solidFill>
              <a:effectLst/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699082"/>
              </p:ext>
            </p:extLst>
          </p:nvPr>
        </p:nvGraphicFramePr>
        <p:xfrm>
          <a:off x="812000" y="1071411"/>
          <a:ext cx="10279059" cy="543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9069977" y="1020537"/>
            <a:ext cx="14224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AF614F-F3D9-4982-8641-337026563C72}"/>
              </a:ext>
            </a:extLst>
          </p:cNvPr>
          <p:cNvSpPr txBox="1"/>
          <p:nvPr/>
        </p:nvSpPr>
        <p:spPr>
          <a:xfrm>
            <a:off x="471639" y="385011"/>
            <a:ext cx="10376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2DBA8DC-2452-4304-99DE-D9E55E81C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20579"/>
              </p:ext>
            </p:extLst>
          </p:nvPr>
        </p:nvGraphicFramePr>
        <p:xfrm>
          <a:off x="878170" y="2393496"/>
          <a:ext cx="9969503" cy="255257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63607">
                  <a:extLst>
                    <a:ext uri="{9D8B030D-6E8A-4147-A177-3AD203B41FA5}">
                      <a16:colId xmlns:a16="http://schemas.microsoft.com/office/drawing/2014/main" val="2084608861"/>
                    </a:ext>
                  </a:extLst>
                </a:gridCol>
                <a:gridCol w="1159633">
                  <a:extLst>
                    <a:ext uri="{9D8B030D-6E8A-4147-A177-3AD203B41FA5}">
                      <a16:colId xmlns:a16="http://schemas.microsoft.com/office/drawing/2014/main" val="1374687121"/>
                    </a:ext>
                  </a:extLst>
                </a:gridCol>
                <a:gridCol w="1219406">
                  <a:extLst>
                    <a:ext uri="{9D8B030D-6E8A-4147-A177-3AD203B41FA5}">
                      <a16:colId xmlns:a16="http://schemas.microsoft.com/office/drawing/2014/main" val="2207241799"/>
                    </a:ext>
                  </a:extLst>
                </a:gridCol>
                <a:gridCol w="1171587">
                  <a:extLst>
                    <a:ext uri="{9D8B030D-6E8A-4147-A177-3AD203B41FA5}">
                      <a16:colId xmlns:a16="http://schemas.microsoft.com/office/drawing/2014/main" val="668280063"/>
                    </a:ext>
                  </a:extLst>
                </a:gridCol>
                <a:gridCol w="1255270">
                  <a:extLst>
                    <a:ext uri="{9D8B030D-6E8A-4147-A177-3AD203B41FA5}">
                      <a16:colId xmlns:a16="http://schemas.microsoft.com/office/drawing/2014/main" val="3290079167"/>
                    </a:ext>
                  </a:extLst>
                </a:gridCol>
              </a:tblGrid>
              <a:tr h="899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3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758092182"/>
                  </a:ext>
                </a:extLst>
              </a:tr>
              <a:tr h="48034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3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«Строительство объектов социальной инфраструктуры» на 2020-2024 годы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523425"/>
                  </a:ext>
                </a:extLst>
              </a:tr>
              <a:tr h="58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0522890"/>
                  </a:ext>
                </a:extLst>
              </a:tr>
              <a:tr h="586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в эксплуатацию объектов общего образования не вошедших в состав мероприятий регионального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9960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75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D17609-8ADB-4709-ADD9-0B174470C22C}"/>
              </a:ext>
            </a:extLst>
          </p:cNvPr>
          <p:cNvSpPr txBox="1"/>
          <p:nvPr/>
        </p:nvSpPr>
        <p:spPr>
          <a:xfrm>
            <a:off x="336884" y="96253"/>
            <a:ext cx="105969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3F2CD49-305F-416D-95CE-85F12BF5B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1949"/>
              </p:ext>
            </p:extLst>
          </p:nvPr>
        </p:nvGraphicFramePr>
        <p:xfrm>
          <a:off x="822769" y="2032230"/>
          <a:ext cx="10362441" cy="27935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09931">
                  <a:extLst>
                    <a:ext uri="{9D8B030D-6E8A-4147-A177-3AD203B41FA5}">
                      <a16:colId xmlns:a16="http://schemas.microsoft.com/office/drawing/2014/main" val="2490126117"/>
                    </a:ext>
                  </a:extLst>
                </a:gridCol>
                <a:gridCol w="1069297">
                  <a:extLst>
                    <a:ext uri="{9D8B030D-6E8A-4147-A177-3AD203B41FA5}">
                      <a16:colId xmlns:a16="http://schemas.microsoft.com/office/drawing/2014/main" val="1082790998"/>
                    </a:ext>
                  </a:extLst>
                </a:gridCol>
                <a:gridCol w="1374810">
                  <a:extLst>
                    <a:ext uri="{9D8B030D-6E8A-4147-A177-3AD203B41FA5}">
                      <a16:colId xmlns:a16="http://schemas.microsoft.com/office/drawing/2014/main" val="2278310539"/>
                    </a:ext>
                  </a:extLst>
                </a:gridCol>
                <a:gridCol w="1242421">
                  <a:extLst>
                    <a:ext uri="{9D8B030D-6E8A-4147-A177-3AD203B41FA5}">
                      <a16:colId xmlns:a16="http://schemas.microsoft.com/office/drawing/2014/main" val="2708462301"/>
                    </a:ext>
                  </a:extLst>
                </a:gridCol>
                <a:gridCol w="1365982">
                  <a:extLst>
                    <a:ext uri="{9D8B030D-6E8A-4147-A177-3AD203B41FA5}">
                      <a16:colId xmlns:a16="http://schemas.microsoft.com/office/drawing/2014/main" val="4161932564"/>
                    </a:ext>
                  </a:extLst>
                </a:gridCol>
              </a:tblGrid>
              <a:tr h="853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муниципальных программ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значение показателя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Достигнутое значение показателя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планируемого значения</a:t>
                      </a:r>
                      <a:endParaRPr lang="ru-RU" sz="125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2205413789"/>
                  </a:ext>
                </a:extLst>
              </a:tr>
              <a:tr h="34027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5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25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«Переселение граждан из аварийного жилищного фонда» на 2020-2024 годы</a:t>
                      </a: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46889"/>
                  </a:ext>
                </a:extLst>
              </a:tr>
              <a:tr h="800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аварийными после 01.01.2017 года, расселенного по Подпрограмме 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тысяча человек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43677348"/>
                  </a:ext>
                </a:extLst>
              </a:tr>
              <a:tr h="8000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аварийными после 01.01.2017 года, расселенного по Подпрограмме 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кв. метров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5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81425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5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C0DDFB-EF95-4315-BD2C-E252FB74DA0C}"/>
              </a:ext>
            </a:extLst>
          </p:cNvPr>
          <p:cNvSpPr/>
          <p:nvPr/>
        </p:nvSpPr>
        <p:spPr>
          <a:xfrm>
            <a:off x="469900" y="0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Общественно-значимые объекты, реализуемые </a:t>
            </a:r>
            <a:b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городском округе Лобня в 20</a:t>
            </a:r>
            <a:r>
              <a:rPr lang="en-US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году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DE71E58-C758-4F8D-A071-0E39298BE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751848"/>
              </p:ext>
            </p:extLst>
          </p:nvPr>
        </p:nvGraphicFramePr>
        <p:xfrm>
          <a:off x="469901" y="788303"/>
          <a:ext cx="11529060" cy="597638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15087">
                  <a:extLst>
                    <a:ext uri="{9D8B030D-6E8A-4147-A177-3AD203B41FA5}">
                      <a16:colId xmlns:a16="http://schemas.microsoft.com/office/drawing/2014/main" val="1770673929"/>
                    </a:ext>
                  </a:extLst>
                </a:gridCol>
                <a:gridCol w="4086222">
                  <a:extLst>
                    <a:ext uri="{9D8B030D-6E8A-4147-A177-3AD203B41FA5}">
                      <a16:colId xmlns:a16="http://schemas.microsoft.com/office/drawing/2014/main" val="3714334148"/>
                    </a:ext>
                  </a:extLst>
                </a:gridCol>
                <a:gridCol w="1555577">
                  <a:extLst>
                    <a:ext uri="{9D8B030D-6E8A-4147-A177-3AD203B41FA5}">
                      <a16:colId xmlns:a16="http://schemas.microsoft.com/office/drawing/2014/main" val="303917035"/>
                    </a:ext>
                  </a:extLst>
                </a:gridCol>
                <a:gridCol w="1425945">
                  <a:extLst>
                    <a:ext uri="{9D8B030D-6E8A-4147-A177-3AD203B41FA5}">
                      <a16:colId xmlns:a16="http://schemas.microsoft.com/office/drawing/2014/main" val="1829336656"/>
                    </a:ext>
                  </a:extLst>
                </a:gridCol>
                <a:gridCol w="1080262">
                  <a:extLst>
                    <a:ext uri="{9D8B030D-6E8A-4147-A177-3AD203B41FA5}">
                      <a16:colId xmlns:a16="http://schemas.microsoft.com/office/drawing/2014/main" val="3570763027"/>
                    </a:ext>
                  </a:extLst>
                </a:gridCol>
                <a:gridCol w="1080262">
                  <a:extLst>
                    <a:ext uri="{9D8B030D-6E8A-4147-A177-3AD203B41FA5}">
                      <a16:colId xmlns:a16="http://schemas.microsoft.com/office/drawing/2014/main" val="776198689"/>
                    </a:ext>
                  </a:extLst>
                </a:gridCol>
                <a:gridCol w="1585705">
                  <a:extLst>
                    <a:ext uri="{9D8B030D-6E8A-4147-A177-3AD203B41FA5}">
                      <a16:colId xmlns:a16="http://schemas.microsoft.com/office/drawing/2014/main" val="1053193206"/>
                    </a:ext>
                  </a:extLst>
                </a:gridCol>
              </a:tblGrid>
              <a:tr h="283375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45707" marB="45707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	</a:t>
                      </a:r>
                      <a:endParaRPr lang="ru-RU" sz="10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0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Сумма (тыс. руб.)	</a:t>
                      </a:r>
                      <a:endParaRPr lang="ru-RU" sz="10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</a:t>
                      </a: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эксплуатацию</a:t>
                      </a:r>
                      <a:endParaRPr lang="ru-RU" sz="10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от реализации проекта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0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634636256"/>
                  </a:ext>
                </a:extLst>
              </a:tr>
              <a:tr h="701902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 </a:t>
                      </a:r>
                      <a:endParaRPr lang="ru-RU" sz="10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1год </a:t>
                      </a:r>
                      <a:endParaRPr lang="ru-RU" sz="1000" b="1" i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7" marB="45707"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249484"/>
                  </a:ext>
                </a:extLst>
              </a:tr>
              <a:tr h="18819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МБОУ СОШ № 6, расположенная по адресу:  Московская область г.Лобня, ул.Аэропортовская, д.1 (ПИР и строительство)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777 252,2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777 203,9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Введено в эксплуатацию</a:t>
                      </a:r>
                      <a:endParaRPr lang="ru-RU" sz="10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2560318548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699 474,6 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699 431,0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70895"/>
                  </a:ext>
                </a:extLst>
              </a:tr>
              <a:tr h="231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77 777,6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77 772,9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852961"/>
                  </a:ext>
                </a:extLst>
              </a:tr>
              <a:tr h="19939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МБОУ СОШ № 4, расположенная по адресу:  Московская область г.Лобня, ул.Чайковского, д.2 (ПИР и строительство)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1 092 209,4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805 967,4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Введено в эксплуатацию</a:t>
                      </a:r>
                      <a:endParaRPr lang="ru-RU" sz="10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3665951176"/>
                  </a:ext>
                </a:extLst>
              </a:tr>
              <a:tr h="2274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982 985,5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725 367,7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109 223,9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80 599,7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19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Школа на 2200 мест по адресу: Московская область, г.о.  Лобня,           мкр. Катюшки 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673 829,8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642 620,4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Проектно-изыскательные работы</a:t>
                      </a: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42454696"/>
                  </a:ext>
                </a:extLst>
              </a:tr>
              <a:tr h="188195"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672 475,2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641 265,8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703415994"/>
                  </a:ext>
                </a:extLst>
              </a:tr>
              <a:tr h="188195"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1 354,6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1 354,6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303197647"/>
                  </a:ext>
                </a:extLst>
              </a:tr>
              <a:tr h="18819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Детский сад на 330 мест по адресу: Московская область, г.о. Лобня,     мкр. Катюшки (проектно-сметные работы)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62 103,9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62 103,9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Проектно-изыскательные работы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963903527"/>
                  </a:ext>
                </a:extLst>
              </a:tr>
              <a:tr h="188195"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46 267,4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46 267,4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445195574"/>
                  </a:ext>
                </a:extLst>
              </a:tr>
              <a:tr h="188195"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15 836,5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15 836,5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64375357"/>
                  </a:ext>
                </a:extLst>
              </a:tr>
              <a:tr h="18819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парка  «Река времени»  по ул.Ленина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52 540,5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52 540,5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Введено в эксплуатацию</a:t>
                      </a:r>
                      <a:endParaRPr lang="ru-RU" sz="10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3224326460"/>
                  </a:ext>
                </a:extLst>
              </a:tr>
              <a:tr h="188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40 824,0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40 824,0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195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11 716,5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11716,5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19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Лесопарковых зон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341 910,9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341 301,2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общественных территорий</a:t>
                      </a:r>
                      <a:endParaRPr lang="ru-RU" sz="10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136491897"/>
                  </a:ext>
                </a:extLst>
              </a:tr>
              <a:tr h="188195"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333 224,2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333 224,2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2667"/>
                  </a:ext>
                </a:extLst>
              </a:tr>
              <a:tr h="200204"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Лесопарковых зон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8 686,7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8 076,9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019862"/>
                  </a:ext>
                </a:extLst>
              </a:tr>
              <a:tr h="18819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и установка двух Губернаторский детских игровых площадок</a:t>
                      </a: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15 323,0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15 323,0</a:t>
                      </a: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Введено в эксплуатацию</a:t>
                      </a:r>
                      <a:endParaRPr lang="ru-RU" sz="10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605664549"/>
                  </a:ext>
                </a:extLst>
              </a:tr>
              <a:tr h="188195"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4 596,9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4 596,9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424507"/>
                  </a:ext>
                </a:extLst>
              </a:tr>
              <a:tr h="188195">
                <a:tc v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10 726,1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10 726,1</a:t>
                      </a:r>
                    </a:p>
                  </a:txBody>
                  <a:tcPr marL="9525" marR="9525" marT="952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304484"/>
                  </a:ext>
                </a:extLst>
              </a:tr>
              <a:tr h="3653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развитие систем наружного освещения, ввод в строй новых объектов уличного освещения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3 136,0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2 750,9</a:t>
                      </a: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Введено в эксплуатацию</a:t>
                      </a:r>
                      <a:endParaRPr lang="ru-RU" sz="10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19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3 018 305,70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2 699 811,20</a:t>
                      </a: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tc rowSpan="3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b"/>
                </a:tc>
                <a:extLst>
                  <a:ext uri="{0D108BD9-81ED-4DB2-BD59-A6C34878D82A}">
                    <a16:rowId xmlns:a16="http://schemas.microsoft.com/office/drawing/2014/main" val="3977602796"/>
                  </a:ext>
                </a:extLst>
              </a:tr>
              <a:tr h="188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2 779 847,80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2 490 977,00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238 457,90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208 834,10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556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4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261349"/>
              </p:ext>
            </p:extLst>
          </p:nvPr>
        </p:nvGraphicFramePr>
        <p:xfrm>
          <a:off x="269581" y="584774"/>
          <a:ext cx="11346024" cy="597464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49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6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08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7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208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 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НПА, которым установлены меры </a:t>
                      </a:r>
                    </a:p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 поддержки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меры социальной поддержки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Численность, человек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тыс.рублей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2022 год</a:t>
                      </a: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</a:t>
                      </a:r>
                    </a:p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</a:p>
                  </a:txBody>
                  <a:tcPr marL="4935" marR="4935" marT="493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91">
                <a:tc rowSpan="6">
                  <a:txBody>
                    <a:bodyPr/>
                    <a:lstStyle/>
                    <a:p>
                      <a:pPr algn="ctr" fontAlgn="t"/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программа «Социальная защита населения»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г.Лобня от 21.06.2001 г. №77/10 «Положение «О  наградах города Лобня» (с учетом изменений и дополнений от 27.06.2002 №25/24, от 28.08.2003 №39/445,от 26.02.2004 №47/552, от 29.03.2012 №68/5)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удостоенные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звания  «Почетный гражданин г.Лобня»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Лекарственное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750,0</a:t>
                      </a: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695,5</a:t>
                      </a: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льгот по оплате жилья и коммунальных услуг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4 360,0</a:t>
                      </a: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3 947,5</a:t>
                      </a: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6472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  от 21.12.2021 №94/8 «О предоставлении мер социальной поддержки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оплате жилья и коммунальных услуг отдельным категориям граждан, проживающих в городском округе Лобня»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Лица, имеющие в пенсионном удостоверении отметку "Ветеран труда«;</a:t>
                      </a: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фонда;</a:t>
                      </a:r>
                      <a:endParaRPr lang="ru-RU" sz="900" b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граждане, подвергшиеся воздействию радиации вследствие Чернобыльской катастрофы, проживающие в жилых помещениях частного (кроме приватизированного) жилищного фонда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льгот по оплате жилья и коммунальных услуг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745,0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11 307,5</a:t>
                      </a: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907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городского округа Лобня от 28.04.2020 №69/57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 новой редакции Положения «О порядке предоставления единовременной денежной выплаты многодетной семье на территории городского округа Лобня»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Многодетные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семьи, в которых не менее 3-х несовершеннолетних детей, прописанные в городском округе Лобня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выплата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 семей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5 162,0</a:t>
                      </a: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4 890,0</a:t>
                      </a: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341">
                <a:tc vMerge="1">
                  <a:txBody>
                    <a:bodyPr/>
                    <a:lstStyle/>
                    <a:p>
                      <a:pPr algn="ctr" fontAlgn="t"/>
                      <a:endParaRPr lang="ru-RU" sz="85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Распоряжения Главы городского округа  Лобня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Нуждающиеся,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малообеспеченные граждане (малоимущие, матери-одиночки, дети-инвалиды, участники ВОВ, граждане, оказавшиеся в трудной жизненной ситуации)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Адресная материальная помощь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417,5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1 680,4</a:t>
                      </a: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6472">
                <a:tc vMerge="1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Правительства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РФ от 14.12.2005 №761,Закон Московской области от 13.07.2007 №110/2007-ОЗ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endParaRPr lang="ru-RU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Малообеспеченные граждане, зарегистрированные на территории городского округа Лобня	</a:t>
                      </a:r>
                    </a:p>
                    <a:p>
                      <a:pPr algn="l" fontAlgn="t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endParaRPr lang="ru-RU" sz="9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гражданам субсидий на оплату жилого помещения и коммунальных услуг	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1 208</a:t>
                      </a: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8 423,5</a:t>
                      </a: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8 396,7</a:t>
                      </a: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76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«Здравоохранение»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Главы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Лобня от 26.01.2021 №52 «Об утверждении Порядка предоставления единовременной выплаты врачам-педиатрам при приеме на работу в государственные учреждения здравоохранения Московской области, расположенные на территории города»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Участковые врачи педиатры Лобненской детской городской поликлиники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48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«Образование»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Администрации города Лобня от 22.06.2016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№907 «О порядке и размерах выплаты денежной  компенсации за найм жилых помещений сотрудникам муниципальных учреждений»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работники и иные категории работников муниципальных образовательных организаций городского округа Лобня, их несовершеннолетние дети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компенсация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609,3</a:t>
                      </a: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539,4</a:t>
                      </a: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03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967,3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957,0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35" marR="4935" marT="493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83772" y="0"/>
            <a:ext cx="9421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 учетом интересов целевых групп  пользователей, на которые направлены       мероприятия муниципальных программ за 2022 год </a:t>
            </a:r>
            <a:endParaRPr lang="ru-RU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1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370154"/>
            <a:ext cx="10934700" cy="6325286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alt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КОНТАКТНЫЕ ДАННЫЕ</a:t>
            </a:r>
          </a:p>
          <a:p>
            <a:pPr marL="0" indent="0" algn="ctr">
              <a:buNone/>
              <a:defRPr/>
            </a:pPr>
            <a:endParaRPr lang="ru-RU" alt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Лобня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</a:t>
            </a:r>
          </a:p>
          <a:p>
            <a:pPr marL="0" indent="355600" algn="ctr"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 – выходной</a:t>
            </a:r>
          </a:p>
          <a:p>
            <a:pPr marL="0" indent="355600" algn="ctr"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с 13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141730, Московская область, г. Лобня,  ул. Ленина, д. 7а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8(495)577-00-07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САЙТ: 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лобня.рф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lobnfu@mail.ru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ЛИЧНОГО ПРИЕМА ГРАЖДАН: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с 14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с 14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управления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с 9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13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9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16</a:t>
            </a:r>
            <a:r>
              <a:rPr lang="ru-RU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</a:t>
            </a:r>
          </a:p>
          <a:p>
            <a:pPr algn="ctr" eaLnBrk="1" hangingPunct="1">
              <a:defRPr/>
            </a:pPr>
            <a:endParaRPr lang="ru-RU" sz="11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10386</TotalTime>
  <Words>18829</Words>
  <Application>Microsoft Office PowerPoint</Application>
  <PresentationFormat>Широкоэкранный</PresentationFormat>
  <Paragraphs>3897</Paragraphs>
  <Slides>94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94</vt:i4>
      </vt:variant>
    </vt:vector>
  </HeadingPairs>
  <TitlesOfParts>
    <vt:vector size="103" baseType="lpstr">
      <vt:lpstr>Arial</vt:lpstr>
      <vt:lpstr>Calibri</vt:lpstr>
      <vt:lpstr>Calibri Light</vt:lpstr>
      <vt:lpstr>Times New Roman</vt:lpstr>
      <vt:lpstr>Trebuchet MS</vt:lpstr>
      <vt:lpstr>Wingdings</vt:lpstr>
      <vt:lpstr>Wingdings 2</vt:lpstr>
      <vt:lpstr>HDOfficeLightV0</vt:lpstr>
      <vt:lpstr>Тема Office</vt:lpstr>
      <vt:lpstr>БЮДЖЕТ ДЛЯ ГРАЖДАН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Выполнение основных показателей социально – экономического  развития городского округа Лобня за 2022 год </vt:lpstr>
      <vt:lpstr>Презентация PowerPoint</vt:lpstr>
      <vt:lpstr>Основные  характеристики  бюджета  городского  округа  Лобня  за  2022  год</vt:lpstr>
      <vt:lpstr>Презентация PowerPoint</vt:lpstr>
      <vt:lpstr>Презентация PowerPoint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Информация об объеме и структуре налоговых и неналоговых доходов, а также межбюджетных трансфертов городского округа Лобня за 2022 год</vt:lpstr>
      <vt:lpstr>Динамика исполнения бюджета городского округа Лобня  за 2020-2022 годы по доходам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и структура муниципального внутреннего долга  городского округа Лобня, а также расходы на его обслуживание за 2022 год</vt:lpstr>
      <vt:lpstr>Динамика и структура муниципального долга  городского округа Лобня за 2020-2022 годы</vt:lpstr>
      <vt:lpstr> Ставки по местным налогам</vt:lpstr>
      <vt:lpstr>Оценка потерь бюджета городского округа Лобня от предоставленных  налоговых льгот в  2022 году</vt:lpstr>
      <vt:lpstr>Информация об удельном объеме налоговых и неналоговых доходов на душу населения в городских округах Московской области с численностью постоянного населения                         от 55 тыс. до 120 тыс. человек на 01.01.2023г. </vt:lpstr>
      <vt:lpstr>Расходы бюджета </vt:lpstr>
      <vt:lpstr>Структура расходов бюджета городского округа Лобня  по сферам деятельности в 2022 г. </vt:lpstr>
      <vt:lpstr>Презентация PowerPoint</vt:lpstr>
      <vt:lpstr>Презентация PowerPoint</vt:lpstr>
      <vt:lpstr>Доля расходов по сферам деятельности в общем объеме расходов бюджета    городского округа Лобня в 2022 г. </vt:lpstr>
      <vt:lpstr>Основные характеристики исполнения бюджета  городского округа Лобня</vt:lpstr>
      <vt:lpstr>Основные характеристики исполнения бюджета городского округа Лобня</vt:lpstr>
      <vt:lpstr>Исполнение бюджета по муниципальным программам  В составе расходов бюджета исполнялись 18 муниципальных программ,  расходы на которые в общей сумме составили   6 207 341,6 тыс. рублей. </vt:lpstr>
      <vt:lpstr>Исполнение бюджета по муниципальным программам, тыс. рублей </vt:lpstr>
      <vt:lpstr>РЕАЛИЗАЦИЯ НАЦИОНАЛЬНЫХ ПРОЕКТОВ НА ТЕРРИТОРИИ  ГОРОДСКОГО ОКРУГА ЛОБНЯ </vt:lpstr>
      <vt:lpstr>КОМПЛЕКСНОЕ БЛАГОУСТРОЙСТВО В 2022 году, согласно нормативным и законодательным документам Московской области, в городском округе Лобня были благоустроены  16 дворовых  территорий </vt:lpstr>
      <vt:lpstr>В 2022 году закончены работы по благоустройству парка «Река времени» на улице Ленина в рамках национального проекта «Жилье и городская среда». Обустроена пешеходная аллея сквозь весь парк, сделано яркое освещение, установлены качели, навесы и лавочки, обновлены урны и указатели. </vt:lpstr>
      <vt:lpstr>В 2022 году на проведение работ по благоустройству Лобненского лесопарка направлено 341 110,74 тыс. рублей сделано освещение, установлены качели,  лавочки, урны. Завершение работ планируется на первую половину 2023 года.</vt:lpstr>
      <vt:lpstr>  Дороги  и  дорожное  хозяйство </vt:lpstr>
      <vt:lpstr>      В 2022 году на проведение городских праздничных мероприятий и фестивалей направлено 1 295,3 тыс. рублей.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Расходы бюджета</dc:title>
  <dc:creator>Захарчук Валентина Аминовна</dc:creator>
  <cp:lastModifiedBy>Ильина Ольга Николаевна</cp:lastModifiedBy>
  <cp:revision>1089</cp:revision>
  <cp:lastPrinted>2023-04-27T09:43:13Z</cp:lastPrinted>
  <dcterms:created xsi:type="dcterms:W3CDTF">2019-03-27T07:13:10Z</dcterms:created>
  <dcterms:modified xsi:type="dcterms:W3CDTF">2023-04-27T12:46:28Z</dcterms:modified>
</cp:coreProperties>
</file>